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9" r:id="rId3"/>
  </p:sldMasterIdLst>
  <p:notesMasterIdLst>
    <p:notesMasterId r:id="rId51"/>
  </p:notesMasterIdLst>
  <p:sldIdLst>
    <p:sldId id="299" r:id="rId4"/>
    <p:sldId id="346" r:id="rId5"/>
    <p:sldId id="434" r:id="rId6"/>
    <p:sldId id="438" r:id="rId7"/>
    <p:sldId id="435" r:id="rId8"/>
    <p:sldId id="437" r:id="rId9"/>
    <p:sldId id="439" r:id="rId10"/>
    <p:sldId id="440" r:id="rId11"/>
    <p:sldId id="319" r:id="rId12"/>
    <p:sldId id="349" r:id="rId13"/>
    <p:sldId id="301" r:id="rId14"/>
    <p:sldId id="413" r:id="rId15"/>
    <p:sldId id="442" r:id="rId16"/>
    <p:sldId id="443" r:id="rId17"/>
    <p:sldId id="444" r:id="rId18"/>
    <p:sldId id="445" r:id="rId19"/>
    <p:sldId id="446" r:id="rId20"/>
    <p:sldId id="447" r:id="rId21"/>
    <p:sldId id="448" r:id="rId22"/>
    <p:sldId id="449" r:id="rId23"/>
    <p:sldId id="450" r:id="rId24"/>
    <p:sldId id="414" r:id="rId25"/>
    <p:sldId id="415" r:id="rId26"/>
    <p:sldId id="416" r:id="rId27"/>
    <p:sldId id="417" r:id="rId28"/>
    <p:sldId id="418" r:id="rId29"/>
    <p:sldId id="419" r:id="rId30"/>
    <p:sldId id="420" r:id="rId31"/>
    <p:sldId id="421" r:id="rId32"/>
    <p:sldId id="422" r:id="rId33"/>
    <p:sldId id="451" r:id="rId34"/>
    <p:sldId id="427" r:id="rId35"/>
    <p:sldId id="424" r:id="rId36"/>
    <p:sldId id="457" r:id="rId37"/>
    <p:sldId id="452" r:id="rId38"/>
    <p:sldId id="453" r:id="rId39"/>
    <p:sldId id="454" r:id="rId40"/>
    <p:sldId id="455" r:id="rId41"/>
    <p:sldId id="456" r:id="rId42"/>
    <p:sldId id="426" r:id="rId43"/>
    <p:sldId id="257" r:id="rId44"/>
    <p:sldId id="383" r:id="rId45"/>
    <p:sldId id="303" r:id="rId46"/>
    <p:sldId id="259" r:id="rId47"/>
    <p:sldId id="262" r:id="rId48"/>
    <p:sldId id="261" r:id="rId49"/>
    <p:sldId id="46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F58"/>
    <a:srgbClr val="628850"/>
    <a:srgbClr val="D4BB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79" autoAdjust="0"/>
    <p:restoredTop sz="93373" autoAdjust="0"/>
  </p:normalViewPr>
  <p:slideViewPr>
    <p:cSldViewPr>
      <p:cViewPr varScale="1">
        <p:scale>
          <a:sx n="37" d="100"/>
          <a:sy n="37" d="100"/>
        </p:scale>
        <p:origin x="-462" y="-84"/>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B9D659-A4B8-4763-B000-F72D0CA00B2F}" type="datetimeFigureOut">
              <a:rPr lang="en-US" smtClean="0"/>
              <a:t>11/28/2017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3B1258-5BB8-41BB-B51F-ADBD4DA87EFA}" type="slidenum">
              <a:rPr lang="en-US" smtClean="0"/>
              <a:t>‹#›</a:t>
            </a:fld>
            <a:endParaRPr lang="en-US"/>
          </a:p>
        </p:txBody>
      </p:sp>
    </p:spTree>
    <p:extLst>
      <p:ext uri="{BB962C8B-B14F-4D97-AF65-F5344CB8AC3E}">
        <p14:creationId xmlns:p14="http://schemas.microsoft.com/office/powerpoint/2010/main" val="74403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was tailored for the On-Farm</a:t>
            </a:r>
            <a:r>
              <a:rPr lang="en-US" baseline="0" dirty="0" smtClean="0"/>
              <a:t> Food Safety and Recall Readiness trainings for Sarah Everhart in January 2018. The main GAP presentation is the same, but the slides for taking notes in the food safety plan have been removed. </a:t>
            </a:r>
            <a:r>
              <a:rPr lang="en-US" baseline="0" smtClean="0"/>
              <a:t>–JRB 11/21/17</a:t>
            </a:r>
            <a:endParaRPr lang="en-US"/>
          </a:p>
        </p:txBody>
      </p:sp>
      <p:sp>
        <p:nvSpPr>
          <p:cNvPr id="4" name="Slide Number Placeholder 3"/>
          <p:cNvSpPr>
            <a:spLocks noGrp="1"/>
          </p:cNvSpPr>
          <p:nvPr>
            <p:ph type="sldNum" sz="quarter" idx="10"/>
          </p:nvPr>
        </p:nvSpPr>
        <p:spPr/>
        <p:txBody>
          <a:bodyPr/>
          <a:lstStyle/>
          <a:p>
            <a:fld id="{183B1258-5BB8-41BB-B51F-ADBD4DA87EFA}" type="slidenum">
              <a:rPr lang="en-US" smtClean="0"/>
              <a:t>1</a:t>
            </a:fld>
            <a:endParaRPr lang="en-US"/>
          </a:p>
        </p:txBody>
      </p:sp>
    </p:spTree>
    <p:extLst>
      <p:ext uri="{BB962C8B-B14F-4D97-AF65-F5344CB8AC3E}">
        <p14:creationId xmlns:p14="http://schemas.microsoft.com/office/powerpoint/2010/main" val="408709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a:buFont typeface="Arial" pitchFamily="34" charset="0"/>
              <a:buChar char="•"/>
            </a:pPr>
            <a:r>
              <a:rPr lang="en-US" sz="1200" dirty="0" smtClean="0">
                <a:solidFill>
                  <a:schemeClr val="tx1"/>
                </a:solidFill>
              </a:rPr>
              <a:t>Worker clothing</a:t>
            </a:r>
            <a:r>
              <a:rPr lang="en-US" sz="1200" baseline="0" dirty="0" smtClean="0">
                <a:solidFill>
                  <a:schemeClr val="tx1"/>
                </a:solidFill>
              </a:rPr>
              <a:t> and equipment</a:t>
            </a:r>
            <a:r>
              <a:rPr lang="en-US" sz="1200" dirty="0" smtClean="0">
                <a:solidFill>
                  <a:schemeClr val="tx1"/>
                </a:solidFill>
              </a:rPr>
              <a:t> is</a:t>
            </a:r>
            <a:r>
              <a:rPr lang="en-US" sz="1200" baseline="0" dirty="0" smtClean="0">
                <a:solidFill>
                  <a:schemeClr val="tx1"/>
                </a:solidFill>
              </a:rPr>
              <a:t> important because dirty clothes, shoes, and gloves can lead to </a:t>
            </a:r>
            <a:r>
              <a:rPr lang="en-US" sz="1200" b="0" baseline="0" dirty="0" smtClean="0">
                <a:solidFill>
                  <a:schemeClr val="tx1"/>
                </a:solidFill>
              </a:rPr>
              <a:t>cross-contamination</a:t>
            </a:r>
            <a:r>
              <a:rPr lang="en-US" sz="1200" baseline="0" dirty="0" smtClean="0">
                <a:solidFill>
                  <a:schemeClr val="tx1"/>
                </a:solidFill>
              </a:rPr>
              <a:t> of produce. </a:t>
            </a:r>
          </a:p>
          <a:p>
            <a:pPr marL="181994" indent="-181994">
              <a:buFont typeface="Arial" pitchFamily="34" charset="0"/>
              <a:buChar char="•"/>
            </a:pPr>
            <a:r>
              <a:rPr lang="en-US" sz="1200" baseline="0" dirty="0" smtClean="0">
                <a:solidFill>
                  <a:schemeClr val="tx1"/>
                </a:solidFill>
              </a:rPr>
              <a:t>Footwear: </a:t>
            </a:r>
            <a:r>
              <a:rPr lang="en-US" sz="1200" dirty="0">
                <a:solidFill>
                  <a:schemeClr val="tx1"/>
                </a:solidFill>
              </a:rPr>
              <a:t>Have boots designated for activities that involve animals such as mucking stalls or feeding animals. Do not wear dirty boots (especially those covered in manure or other contaminants) in produce fields or packing areas.</a:t>
            </a:r>
            <a:endParaRPr lang="en-US" sz="1200" baseline="0" dirty="0" smtClean="0">
              <a:solidFill>
                <a:schemeClr val="tx1"/>
              </a:solidFill>
            </a:endParaRPr>
          </a:p>
          <a:p>
            <a:pPr marL="181994" indent="-181994">
              <a:buFont typeface="Arial" pitchFamily="34" charset="0"/>
              <a:buChar char="•"/>
            </a:pPr>
            <a:r>
              <a:rPr lang="en-US" sz="1200" baseline="0" dirty="0" smtClean="0">
                <a:solidFill>
                  <a:schemeClr val="tx1"/>
                </a:solidFill>
              </a:rPr>
              <a:t>Gloves are not required, but if they are used, they must be changed frequently or cleaned as needed. Gloves are not a substitute for proper handwashing. </a:t>
            </a:r>
            <a:r>
              <a:rPr lang="en-US" sz="1200" dirty="0" smtClean="0">
                <a:solidFill>
                  <a:schemeClr val="tx1"/>
                </a:solidFill>
              </a:rPr>
              <a:t>§ 112.32(b)(4)</a:t>
            </a:r>
            <a:r>
              <a:rPr lang="en-US" sz="1200" baseline="0" dirty="0" smtClean="0">
                <a:solidFill>
                  <a:schemeClr val="tx1"/>
                </a:solidFill>
              </a:rPr>
              <a:t> requires that if you choose to use gloves in handling covered produce or food contact surfaces, maintain gloves in an intact and sanitary condition and replace such gloves when no longer able to do so.</a:t>
            </a:r>
          </a:p>
          <a:p>
            <a:pPr marL="181994" indent="-181994">
              <a:buFont typeface="Arial" pitchFamily="34" charset="0"/>
              <a:buChar char="•"/>
            </a:pPr>
            <a:r>
              <a:rPr lang="en-US" sz="1200" baseline="0" dirty="0" smtClean="0">
                <a:solidFill>
                  <a:schemeClr val="tx1"/>
                </a:solidFill>
              </a:rPr>
              <a:t>If gloves are reusable, they should be cleaned as often as necessary so that they do not become a source of contamination. </a:t>
            </a:r>
          </a:p>
          <a:p>
            <a:pPr marL="181994" indent="-181994">
              <a:buFont typeface="Arial" pitchFamily="34" charset="0"/>
              <a:buChar char="•"/>
            </a:pPr>
            <a:r>
              <a:rPr lang="en-US" sz="1200" baseline="0" dirty="0" smtClean="0">
                <a:solidFill>
                  <a:schemeClr val="tx1"/>
                </a:solidFill>
              </a:rPr>
              <a:t>Aprons or other food safety equipment should be properly stored when not in use, cleaned on a regular basis, and removed prior to using toilet facilities.</a:t>
            </a:r>
          </a:p>
          <a:p>
            <a:pPr marL="181994" indent="-181994" defTabSz="970636">
              <a:buFont typeface="Arial" pitchFamily="34" charset="0"/>
              <a:buChar char="•"/>
              <a:defRPr/>
            </a:pPr>
            <a:r>
              <a:rPr lang="en-US" sz="1200" dirty="0">
                <a:solidFill>
                  <a:schemeClr val="tx1"/>
                </a:solidFill>
              </a:rPr>
              <a:t>Jewelry worn by workers may present a physical food safety hazard as well as a worker safety risk. Jewelry can become stuck in processing equipment or farm tools which presents a serious safety risk to workers. </a:t>
            </a:r>
            <a:endParaRPr lang="en-US" sz="1200" dirty="0" smtClean="0">
              <a:solidFill>
                <a:schemeClr val="tx1"/>
              </a:solidFill>
            </a:endParaRPr>
          </a:p>
          <a:p>
            <a:pPr marL="181994" marR="0" indent="-181994" algn="l" defTabSz="970636"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solidFill>
                  <a:schemeClr val="tx1"/>
                </a:solidFill>
              </a:rPr>
              <a:t>Jewelry that cannot be adequately cleaned and sanitized before handling produce must be removed or covered to prevent contamination of produce (§ 112.32(b)(5)).</a:t>
            </a:r>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18970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defTabSz="970636">
              <a:buFont typeface="Arial" pitchFamily="34" charset="0"/>
              <a:buChar char="•"/>
              <a:defRPr/>
            </a:pPr>
            <a:r>
              <a:rPr lang="en-US" baseline="0" dirty="0" smtClean="0"/>
              <a:t>Human pathogens can be easily transferred from sick workers, either through their hands, or from feces, vomit, or other bodily fluids. </a:t>
            </a:r>
          </a:p>
          <a:p>
            <a:pPr marL="181994" marR="0" indent="-181994" algn="l" defTabSz="970636"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Workers may be embarrassed to report an illness and may not want to be sent home for the day which is why a </a:t>
            </a:r>
            <a:r>
              <a:rPr lang="en-US" b="1" baseline="0" dirty="0" smtClean="0"/>
              <a:t>policy</a:t>
            </a:r>
            <a:r>
              <a:rPr lang="en-US" baseline="0" dirty="0" smtClean="0"/>
              <a:t> needs to be in place.</a:t>
            </a:r>
          </a:p>
          <a:p>
            <a:pPr marL="181994" indent="-181994" defTabSz="970636">
              <a:buFont typeface="Arial" pitchFamily="34" charset="0"/>
              <a:buChar char="•"/>
              <a:defRPr/>
            </a:pPr>
            <a:r>
              <a:rPr lang="en-US" baseline="0" dirty="0" smtClean="0"/>
              <a:t>It is recommended that ill employees should not come to work if there is a risk of contaminating produce or food contact surfaces.</a:t>
            </a:r>
          </a:p>
          <a:p>
            <a:pPr marL="181994" indent="-181994" defTabSz="970636">
              <a:buFont typeface="Arial" pitchFamily="34" charset="0"/>
              <a:buChar char="•"/>
              <a:defRPr/>
            </a:pPr>
            <a:r>
              <a:rPr lang="en-US" baseline="0" dirty="0" smtClean="0"/>
              <a:t>Managers should be trained to recognize when workers are ill, such as frequent trips to the toilet, so they can intervene if necessary.</a:t>
            </a:r>
          </a:p>
          <a:p>
            <a:pPr marL="181994" indent="-181994">
              <a:buFont typeface="Arial" pitchFamily="34" charset="0"/>
              <a:buChar char="•"/>
            </a:pPr>
            <a:r>
              <a:rPr lang="en-US" baseline="0" dirty="0" smtClean="0"/>
              <a:t>Heat stress and other non-communicable conditions may also cause vomiting. Workers should be provided adequate water and take precautions to protect themselves from extreme temperatures. </a:t>
            </a:r>
          </a:p>
          <a:p>
            <a:pPr marL="181994" indent="-181994" defTabSz="970636">
              <a:buFont typeface="Arial" pitchFamily="34" charset="0"/>
              <a:buChar char="•"/>
              <a:defRPr/>
            </a:pPr>
            <a:r>
              <a:rPr lang="en-US" baseline="0" dirty="0" smtClean="0"/>
              <a:t>Growers may choose to reassign workers to jobs that do not involve handling produce or food contact surfaces to limit the chance that produce becomes contaminated, while still allowing workers to stay on the job. </a:t>
            </a:r>
          </a:p>
          <a:p>
            <a:pPr marL="181994" indent="-181994" defTabSz="970636">
              <a:buFont typeface="Arial" pitchFamily="34" charset="0"/>
              <a:buChar char="•"/>
              <a:defRPr/>
            </a:pPr>
            <a:r>
              <a:rPr lang="en-US" baseline="0" dirty="0" smtClean="0"/>
              <a:t>§ </a:t>
            </a:r>
            <a:r>
              <a:rPr lang="en-US" sz="1200" dirty="0" smtClean="0"/>
              <a:t>112.31(a) requires that growers must take measures to prevent contamination of covered produce and food contact surfaces with microorganisms of public health significance from any person with an applicable health condition (such as </a:t>
            </a:r>
            <a:r>
              <a:rPr lang="en-US" sz="1200" b="1" dirty="0" smtClean="0"/>
              <a:t>communicable</a:t>
            </a:r>
            <a:r>
              <a:rPr lang="en-US" sz="1200" dirty="0" smtClean="0"/>
              <a:t> illnesses that present a public health risk in the context of normal work duties, infection, open lesion, vomiting, or diarrhea).</a:t>
            </a:r>
            <a:r>
              <a:rPr lang="en-US" baseline="0" dirty="0" smtClean="0"/>
              <a:t> </a:t>
            </a:r>
          </a:p>
          <a:p>
            <a:pPr marL="181994" indent="-181994" defTabSz="970636">
              <a:buFont typeface="Arial" pitchFamily="34" charset="0"/>
              <a:buChar char="•"/>
              <a:defRPr/>
            </a:pPr>
            <a:r>
              <a:rPr lang="en-US" sz="1200" dirty="0" smtClean="0"/>
              <a:t>§ 112.31(b) requires </a:t>
            </a:r>
            <a:r>
              <a:rPr lang="en-US" baseline="0" dirty="0" smtClean="0"/>
              <a:t>(1) Excluding any person from working in any operations that may result in contamination of covered produce or food contact surfaces with microorganisms of public health significance when the person (by medical examination, the person’s acknowledgement, or observation) is shown to have, or appears to have, an applicable health condition, until the person’s health condition no longer presents a risk to public health; and (2) Instructing personnel to notify their supervisor(s) (or a responsible party) if they have, or if there is a reasonable possibility that they have an applicable health condition.</a:t>
            </a:r>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7251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a:buFont typeface="Arial" pitchFamily="34" charset="0"/>
              <a:buChar char="•"/>
            </a:pPr>
            <a:r>
              <a:rPr lang="en-US" baseline="0" dirty="0" smtClean="0"/>
              <a:t>Make sure the injured worker receives medical attention and if necessary, call 911.  </a:t>
            </a:r>
          </a:p>
          <a:p>
            <a:pPr marL="181994" indent="-181994" defTabSz="970636">
              <a:buFont typeface="Arial" pitchFamily="34" charset="0"/>
              <a:buChar char="•"/>
              <a:defRPr/>
            </a:pPr>
            <a:r>
              <a:rPr lang="en-US" dirty="0" smtClean="0"/>
              <a:t>Worker</a:t>
            </a:r>
            <a:r>
              <a:rPr lang="en-US" baseline="0" dirty="0" smtClean="0"/>
              <a:t> injuries represent a food safety risk because blood and other bodily fluids can contaminate produce, fields, and food contact surfaces. </a:t>
            </a:r>
          </a:p>
          <a:p>
            <a:pPr marL="181994" indent="-181994" defTabSz="970636">
              <a:buFont typeface="Arial" pitchFamily="34" charset="0"/>
              <a:buChar char="•"/>
              <a:defRPr/>
            </a:pPr>
            <a:r>
              <a:rPr lang="en-US" dirty="0" smtClean="0"/>
              <a:t>First aid kits are food</a:t>
            </a:r>
            <a:r>
              <a:rPr lang="en-US" baseline="0" dirty="0" smtClean="0"/>
              <a:t> safety resources that should be provided for workers.  </a:t>
            </a:r>
          </a:p>
          <a:p>
            <a:pPr marL="181994" indent="-181994">
              <a:buFont typeface="Arial" pitchFamily="34" charset="0"/>
              <a:buChar char="•"/>
            </a:pPr>
            <a:r>
              <a:rPr lang="en-US" dirty="0" smtClean="0"/>
              <a:t>The</a:t>
            </a:r>
            <a:r>
              <a:rPr lang="en-US" baseline="0" dirty="0" smtClean="0"/>
              <a:t> first aid kit should be available in a convenient location, whether this be in a truck that goes out to the field with workers, in the packing area, or in the main office. Depending on how many workers are present on the farm, more than one kit may be necessary.  All first aid kits should be inspected at least monthly (or more frequently, if needed) to make sure all supplies are stocked. </a:t>
            </a:r>
          </a:p>
          <a:p>
            <a:pPr marL="181994" indent="-181994" defTabSz="970636">
              <a:buFont typeface="Arial" pitchFamily="34" charset="0"/>
              <a:buChar char="•"/>
              <a:defRPr/>
            </a:pPr>
            <a:r>
              <a:rPr lang="en-US" baseline="0" dirty="0" smtClean="0"/>
              <a:t>Any minor wounds should be bandaged.  If the wounds are on the hands, they should be bandaged and a glove or ‘</a:t>
            </a:r>
            <a:r>
              <a:rPr lang="en-US" baseline="0" dirty="0" err="1" smtClean="0"/>
              <a:t>fingerbob</a:t>
            </a:r>
            <a:r>
              <a:rPr lang="en-US" baseline="0" dirty="0" smtClean="0"/>
              <a:t>’ worn over top as a secondary barrier to protect both the worker (i.e., prevent infection) and the produce (i.e., prevent contamination). </a:t>
            </a:r>
          </a:p>
          <a:p>
            <a:pPr marL="181994" indent="-181994">
              <a:buFont typeface="Arial" pitchFamily="34" charset="0"/>
              <a:buChar char="•"/>
            </a:pPr>
            <a:r>
              <a:rPr lang="en-US" baseline="0" dirty="0" smtClean="0"/>
              <a:t>Workers should be instructed to tell their supervisor about all injuries.</a:t>
            </a:r>
          </a:p>
          <a:p>
            <a:pPr marL="181994" indent="-181994">
              <a:buFont typeface="Arial" pitchFamily="34" charset="0"/>
              <a:buChar char="•"/>
            </a:pPr>
            <a:r>
              <a:rPr lang="en-US" baseline="0" dirty="0" smtClean="0"/>
              <a:t>If blood or bodily fluids are present on fresh produce or food contact areas, be sure to properly clean and sanitize the area and dispose of any contaminated product. </a:t>
            </a:r>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1724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dt" sz="quarter" idx="4294967295"/>
          </p:nvPr>
        </p:nvSpPr>
        <p:spPr bwMode="auto">
          <a:xfrm>
            <a:off x="3884613" y="0"/>
            <a:ext cx="2971800" cy="457200"/>
          </a:xfrm>
          <a:prstGeom prst="rect">
            <a:avLst/>
          </a:prstGeom>
          <a:noFill/>
          <a:ln>
            <a:miter lim="800000"/>
            <a:headEnd/>
            <a:tailEnd/>
          </a:ln>
        </p:spPr>
        <p:txBody>
          <a:bodyPr lIns="89730" tIns="44865" rIns="89730" bIns="44865"/>
          <a:lstStyle/>
          <a:p>
            <a:fld id="{19CA960A-2BD7-4E92-90FA-C0F4B4C4DCD4}" type="datetime1">
              <a:rPr lang="en-US"/>
              <a:pPr/>
              <a:t>11/28/2017</a:t>
            </a:fld>
            <a:endParaRPr lang="en-US"/>
          </a:p>
        </p:txBody>
      </p:sp>
      <p:sp>
        <p:nvSpPr>
          <p:cNvPr id="84995"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lIns="89730" tIns="44865" rIns="89730" bIns="44865"/>
          <a:lstStyle/>
          <a:p>
            <a:fld id="{A9B1077D-45AE-4D2F-B632-EE8DB9A19517}" type="slidenum">
              <a:rPr lang="en-US"/>
              <a:pPr/>
              <a:t>23</a:t>
            </a:fld>
            <a:endParaRPr lang="en-US"/>
          </a:p>
        </p:txBody>
      </p:sp>
      <p:sp>
        <p:nvSpPr>
          <p:cNvPr id="84996" name="Rectangle 2"/>
          <p:cNvSpPr>
            <a:spLocks noGrp="1" noRot="1" noChangeAspect="1" noChangeArrowheads="1" noTextEdit="1"/>
          </p:cNvSpPr>
          <p:nvPr>
            <p:ph type="sldImg"/>
          </p:nvPr>
        </p:nvSpPr>
        <p:spPr>
          <a:xfrm>
            <a:off x="1130300" y="674688"/>
            <a:ext cx="4597400" cy="3448050"/>
          </a:xfrm>
          <a:ln/>
        </p:spPr>
      </p:sp>
      <p:sp>
        <p:nvSpPr>
          <p:cNvPr id="84997" name="Rectangle 3"/>
          <p:cNvSpPr>
            <a:spLocks noGrp="1" noChangeArrowheads="1"/>
          </p:cNvSpPr>
          <p:nvPr>
            <p:ph type="body" idx="1"/>
          </p:nvPr>
        </p:nvSpPr>
        <p:spPr>
          <a:noFill/>
          <a:ln w="9525"/>
        </p:spPr>
        <p:txBody>
          <a:bodyPr/>
          <a:lstStyle/>
          <a:p>
            <a:pPr eaLnBrk="1" hangingPunct="1"/>
            <a:endParaRPr lang="en-US" smtClean="0"/>
          </a:p>
        </p:txBody>
      </p:sp>
    </p:spTree>
    <p:extLst>
      <p:ext uri="{BB962C8B-B14F-4D97-AF65-F5344CB8AC3E}">
        <p14:creationId xmlns:p14="http://schemas.microsoft.com/office/powerpoint/2010/main" val="407793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150938" y="692150"/>
            <a:ext cx="4556125" cy="3416300"/>
          </a:xfrm>
          <a:ln/>
        </p:spPr>
      </p:sp>
      <p:sp>
        <p:nvSpPr>
          <p:cNvPr id="30723" name="Notes Placeholder 2"/>
          <p:cNvSpPr>
            <a:spLocks noGrp="1"/>
          </p:cNvSpPr>
          <p:nvPr>
            <p:ph type="body" idx="1"/>
          </p:nvPr>
        </p:nvSpPr>
        <p:spPr>
          <a:noFill/>
          <a:ln w="9525"/>
        </p:spPr>
        <p:txBody>
          <a:bodyPr/>
          <a:lstStyle/>
          <a:p>
            <a:r>
              <a:rPr lang="en-US" dirty="0" smtClean="0"/>
              <a:t>Surface water quality is affected by many environmental influences. Kentucky farmers are accustomed to drawing water from surface ponds for use on their tobacco. Since tobacco isn’t a food crop it has not been a problem in the past. It is our job to look with fresh eyes at the quality of our surface water used for irrigation. </a:t>
            </a:r>
          </a:p>
        </p:txBody>
      </p:sp>
    </p:spTree>
    <p:extLst>
      <p:ext uri="{BB962C8B-B14F-4D97-AF65-F5344CB8AC3E}">
        <p14:creationId xmlns:p14="http://schemas.microsoft.com/office/powerpoint/2010/main" val="32299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Thus, it’s indicative</a:t>
            </a:r>
            <a:r>
              <a:rPr lang="en-US" baseline="0" dirty="0" smtClean="0"/>
              <a:t> of fecal contamination</a:t>
            </a:r>
          </a:p>
          <a:p>
            <a:r>
              <a:rPr lang="en-US" baseline="0" dirty="0" smtClean="0"/>
              <a:t>BC it does not reproduce in the environment</a:t>
            </a:r>
            <a:endParaRPr lang="en-US" dirty="0"/>
          </a:p>
        </p:txBody>
      </p:sp>
      <p:sp>
        <p:nvSpPr>
          <p:cNvPr id="4" name="Slide Number Placeholder 3"/>
          <p:cNvSpPr>
            <a:spLocks noGrp="1"/>
          </p:cNvSpPr>
          <p:nvPr>
            <p:ph type="sldNum" sz="quarter" idx="10"/>
          </p:nvPr>
        </p:nvSpPr>
        <p:spPr/>
        <p:txBody>
          <a:bodyPr/>
          <a:lstStyle/>
          <a:p>
            <a:fld id="{E688A8B6-F996-469F-A949-590521D2B22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3002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41" indent="-174041">
              <a:buFont typeface="Arial" pitchFamily="34" charset="0"/>
              <a:buChar char="•"/>
            </a:pPr>
            <a:r>
              <a:rPr lang="en-US" baseline="0" dirty="0" smtClean="0"/>
              <a:t>When assessing risks associated with domesticated and wild animals, it is important to understand that they are a food safety concern because animals can carry human pathogens in their feces and can spread contamination around fields as they move.</a:t>
            </a:r>
          </a:p>
          <a:p>
            <a:pPr marL="174041" indent="-174041" defTabSz="874441">
              <a:buFont typeface="Arial" pitchFamily="34" charset="0"/>
              <a:buChar char="•"/>
              <a:defRPr/>
            </a:pPr>
            <a:r>
              <a:rPr lang="en-US" baseline="0" dirty="0" smtClean="0"/>
              <a:t>Domesticated animals, due to their close proximity to humans as well as other wildlife, are more likely to harbor human pathogens. </a:t>
            </a:r>
          </a:p>
          <a:p>
            <a:pPr marL="174041" indent="-174041">
              <a:buFont typeface="Arial" pitchFamily="34" charset="0"/>
              <a:buChar char="•"/>
            </a:pPr>
            <a:r>
              <a:rPr lang="en-US" baseline="0" dirty="0" smtClean="0"/>
              <a:t>Animals are naturally present in the environment and difficult to control, so complete exclusion is not possible. Knowing this, it is still important to limit their access to fields and work to ensure contaminated produce is not harvested. </a:t>
            </a:r>
          </a:p>
          <a:p>
            <a:pPr marL="174041" indent="-174041" defTabSz="874441">
              <a:buFont typeface="Arial" pitchFamily="34" charset="0"/>
              <a:buChar char="•"/>
              <a:defRPr/>
            </a:pPr>
            <a:r>
              <a:rPr lang="en-US" baseline="0" dirty="0" smtClean="0"/>
              <a:t>The presence of wildlife and domesticated animals is not an inherent problem, but their presence can pose risks since animals can serve as reservoirs for human pathogens.</a:t>
            </a:r>
          </a:p>
          <a:p>
            <a:pPr marL="174041" indent="-174041" defTabSz="874441">
              <a:buFont typeface="Arial" pitchFamily="34" charset="0"/>
              <a:buChar char="•"/>
              <a:defRPr/>
            </a:pPr>
            <a:r>
              <a:rPr lang="en-US" sz="1100" dirty="0"/>
              <a:t>In Subpart I, these three provisions § 112.81, § 112.83, and § 112.84 </a:t>
            </a:r>
            <a:r>
              <a:rPr lang="en-US" baseline="0" dirty="0" smtClean="0"/>
              <a:t>include standards directed to minimize the potential for biological hazards from animal excreta to be deposited by domesticated animals on the farm, by domesticated animals from a nearby area or by wild animals (such as deer and wild swine) on covered produce, or in an area where growers conduct a covered activity on covered produce. </a:t>
            </a:r>
          </a:p>
          <a:p>
            <a:pPr marL="174041" indent="-174041" defTabSz="874441">
              <a:buFont typeface="Arial" pitchFamily="34" charset="0"/>
              <a:buChar char="•"/>
              <a:defRPr/>
            </a:pPr>
            <a:r>
              <a:rPr lang="en-US" sz="1100" dirty="0"/>
              <a:t>§ 112.83(a) requires that those subject to the rule take the steps as outlined in §112.83(b) if there is a reasonable probability that grazing animals, working animals, or animal intrusion will contaminate covered produce.</a:t>
            </a:r>
            <a:endParaRPr lang="en-US" baseline="0" dirty="0" smtClean="0"/>
          </a:p>
          <a:p>
            <a:pPr marL="174041" indent="-174041">
              <a:buFont typeface="Arial" pitchFamily="34" charset="0"/>
              <a:buChar char="•"/>
            </a:pPr>
            <a:r>
              <a:rPr lang="en-US" baseline="0" dirty="0" smtClean="0"/>
              <a:t>The requirements outlined in </a:t>
            </a:r>
            <a:r>
              <a:rPr lang="en-US" sz="1100" dirty="0"/>
              <a:t>§ 112.81, § 112.83, and § 112.84 </a:t>
            </a:r>
            <a:r>
              <a:rPr lang="en-US" baseline="0" dirty="0" smtClean="0"/>
              <a:t>apply when </a:t>
            </a:r>
            <a:r>
              <a:rPr lang="en-US" dirty="0"/>
              <a:t>a covered activity takes place in an outdoor area or a partially-enclosed building and when, under the circumstances, there is a reasonable probability that animals will contaminate covered produce </a:t>
            </a:r>
            <a:r>
              <a:rPr lang="en-US" baseline="0" dirty="0" smtClean="0"/>
              <a:t>(</a:t>
            </a:r>
            <a:r>
              <a:rPr lang="en-US" dirty="0">
                <a:solidFill>
                  <a:prstClr val="black"/>
                </a:solidFill>
              </a:rPr>
              <a:t>§ </a:t>
            </a:r>
            <a:r>
              <a:rPr lang="en-US" baseline="0" dirty="0" smtClean="0"/>
              <a:t>112.81(a)). </a:t>
            </a:r>
            <a:r>
              <a:rPr lang="en-US" dirty="0"/>
              <a:t> </a:t>
            </a:r>
          </a:p>
          <a:p>
            <a:pPr marL="174041" indent="-174041">
              <a:buFont typeface="Arial" pitchFamily="34" charset="0"/>
              <a:buChar char="•"/>
            </a:pPr>
            <a:r>
              <a:rPr lang="en-US" dirty="0"/>
              <a:t>The requirements in </a:t>
            </a:r>
            <a:r>
              <a:rPr lang="en-US" sz="1300" dirty="0"/>
              <a:t>§ 112.81, § 112.83, and § 112.84 </a:t>
            </a:r>
            <a:r>
              <a:rPr lang="en-US" dirty="0"/>
              <a:t>do not apply when the covered activity takes place in a fully-enclosed building. These requirements also do not </a:t>
            </a:r>
            <a:r>
              <a:rPr lang="en-US" baseline="0" dirty="0" smtClean="0"/>
              <a:t>apply to fish used in aquaculture operations (</a:t>
            </a:r>
            <a:r>
              <a:rPr lang="en-US" dirty="0">
                <a:solidFill>
                  <a:prstClr val="black"/>
                </a:solidFill>
              </a:rPr>
              <a:t>§ </a:t>
            </a:r>
            <a:r>
              <a:rPr lang="en-US" baseline="0" dirty="0" smtClean="0"/>
              <a:t>112.81(b)). Some other requirements in Subpart L related to domesticated animals and pests are covered in </a:t>
            </a:r>
            <a:r>
              <a:rPr lang="en-US" b="1" baseline="0" dirty="0" smtClean="0"/>
              <a:t>Module 6: Postharvest Handling and Sanitation</a:t>
            </a:r>
            <a:r>
              <a:rPr lang="en-US" baseline="0" dirty="0" smtClean="0"/>
              <a:t>. </a:t>
            </a:r>
          </a:p>
          <a:p>
            <a:pPr marL="174041" indent="-174041">
              <a:buFont typeface="Arial" pitchFamily="34" charset="0"/>
              <a:buChar char="•"/>
            </a:pPr>
            <a:endParaRPr lang="en-US" baseline="0" dirty="0" smtClean="0"/>
          </a:p>
          <a:p>
            <a:r>
              <a:rPr lang="en-US" b="1" baseline="0" dirty="0" smtClean="0"/>
              <a:t>Additional Resources:</a:t>
            </a:r>
          </a:p>
          <a:p>
            <a:pPr marL="174041" indent="-174041" defTabSz="928219">
              <a:buFont typeface="Arial" pitchFamily="34" charset="0"/>
              <a:buChar char="•"/>
              <a:defRPr/>
            </a:pPr>
            <a:r>
              <a:rPr lang="en-US" dirty="0" err="1"/>
              <a:t>Langholz</a:t>
            </a:r>
            <a:r>
              <a:rPr lang="en-US" dirty="0"/>
              <a:t>, J., &amp; Jay-Russell M. (2013). Potential role of wildlife in pathogenic contamination of fresh produce. </a:t>
            </a:r>
            <a:r>
              <a:rPr lang="en-US" i="1" dirty="0"/>
              <a:t>Hum Wildlife Interact, </a:t>
            </a:r>
            <a:r>
              <a:rPr lang="en-US" dirty="0"/>
              <a:t>7(1), 140–157.</a:t>
            </a:r>
          </a:p>
          <a:p>
            <a:pPr marL="174041" indent="-174041" defTabSz="928219">
              <a:buFont typeface="Arial" pitchFamily="34" charset="0"/>
              <a:buChar char="•"/>
              <a:defRPr/>
            </a:pPr>
            <a:r>
              <a:rPr lang="en-US" dirty="0"/>
              <a:t>Jay, M.T., Cooley, M., </a:t>
            </a:r>
            <a:r>
              <a:rPr lang="en-US" dirty="0" err="1"/>
              <a:t>Carychao</a:t>
            </a:r>
            <a:r>
              <a:rPr lang="en-US" dirty="0"/>
              <a:t>, D., </a:t>
            </a:r>
            <a:r>
              <a:rPr lang="en-US" dirty="0" err="1"/>
              <a:t>Wiscomb</a:t>
            </a:r>
            <a:r>
              <a:rPr lang="en-US" dirty="0"/>
              <a:t>, G.W., </a:t>
            </a:r>
            <a:r>
              <a:rPr lang="en-US" dirty="0" err="1"/>
              <a:t>Sweitzer</a:t>
            </a:r>
            <a:r>
              <a:rPr lang="en-US" dirty="0"/>
              <a:t>, R.A., Crawford‐</a:t>
            </a:r>
            <a:r>
              <a:rPr lang="en-US" dirty="0" err="1"/>
              <a:t>Miksza</a:t>
            </a:r>
            <a:r>
              <a:rPr lang="en-US" dirty="0"/>
              <a:t>, L., Farrar, J.A., Lau, D.K., O'Connell, J., Millington, A., </a:t>
            </a:r>
            <a:r>
              <a:rPr lang="en-US" dirty="0" err="1"/>
              <a:t>Asmundson</a:t>
            </a:r>
            <a:r>
              <a:rPr lang="en-US" dirty="0"/>
              <a:t>, R.V., </a:t>
            </a:r>
            <a:r>
              <a:rPr lang="en-US" dirty="0" err="1"/>
              <a:t>Atwill</a:t>
            </a:r>
            <a:r>
              <a:rPr lang="en-US" dirty="0"/>
              <a:t>, E.R., &amp; </a:t>
            </a:r>
            <a:r>
              <a:rPr lang="en-US" dirty="0" err="1"/>
              <a:t>Mandrell</a:t>
            </a:r>
            <a:r>
              <a:rPr lang="en-US" dirty="0"/>
              <a:t>, R.E. (2007). </a:t>
            </a:r>
            <a:r>
              <a:rPr lang="en-US" i="1" dirty="0"/>
              <a:t>Escherichia coli </a:t>
            </a:r>
            <a:r>
              <a:rPr lang="en-US" dirty="0"/>
              <a:t>O157:H7 in Feral Swine near Spinach Fields and Cattle, Central California Coast. </a:t>
            </a:r>
            <a:r>
              <a:rPr lang="en-US" i="1" dirty="0" err="1"/>
              <a:t>Emerg</a:t>
            </a:r>
            <a:r>
              <a:rPr lang="en-US" i="1" dirty="0"/>
              <a:t> Infect Dis, </a:t>
            </a:r>
            <a:r>
              <a:rPr lang="en-US" dirty="0"/>
              <a:t>13(12</a:t>
            </a:r>
            <a:r>
              <a:rPr lang="en-US"/>
              <a:t>), 1908–1911</a:t>
            </a:r>
            <a:r>
              <a:rPr lang="en-US" dirty="0"/>
              <a:t>.</a:t>
            </a:r>
          </a:p>
        </p:txBody>
      </p:sp>
      <p:sp>
        <p:nvSpPr>
          <p:cNvPr id="4" name="Slide Number Placeholder 3"/>
          <p:cNvSpPr>
            <a:spLocks noGrp="1"/>
          </p:cNvSpPr>
          <p:nvPr>
            <p:ph type="sldNum" sz="quarter" idx="10"/>
          </p:nvPr>
        </p:nvSpPr>
        <p:spPr/>
        <p:txBody>
          <a:bodyPr/>
          <a:lstStyle/>
          <a:p>
            <a:fld id="{230CD445-F6A8-4E13-9804-7D4FBC65558E}" type="slidenum">
              <a:rPr lang="en-US" smtClean="0"/>
              <a:t>34</a:t>
            </a:fld>
            <a:endParaRPr lang="en-US"/>
          </a:p>
        </p:txBody>
      </p:sp>
    </p:spTree>
    <p:extLst>
      <p:ext uri="{BB962C8B-B14F-4D97-AF65-F5344CB8AC3E}">
        <p14:creationId xmlns:p14="http://schemas.microsoft.com/office/powerpoint/2010/main" val="169126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41" indent="-174041">
              <a:buFont typeface="Arial" pitchFamily="34" charset="0"/>
              <a:buChar char="•"/>
            </a:pPr>
            <a:r>
              <a:rPr lang="en-US" dirty="0"/>
              <a:t>Wildlife on the farm is natural and their presence is often unavoidable. Some types of wildlife can be beneficial to farm production, such as raptors or predator mammals that reduce rodent populations. </a:t>
            </a:r>
          </a:p>
          <a:p>
            <a:pPr marL="174041" indent="-174041">
              <a:buFont typeface="Arial" pitchFamily="34" charset="0"/>
              <a:buChar char="•"/>
            </a:pPr>
            <a:r>
              <a:rPr lang="en-US" baseline="0" dirty="0" smtClean="0"/>
              <a:t>Controlling wildlife is a complex process and may require multiple strategies. </a:t>
            </a:r>
          </a:p>
          <a:p>
            <a:pPr marL="174041" indent="-174041" defTabSz="928219">
              <a:buFont typeface="Arial" pitchFamily="34" charset="0"/>
              <a:buChar char="•"/>
              <a:defRPr/>
            </a:pPr>
            <a:r>
              <a:rPr lang="en-US" baseline="0" dirty="0" smtClean="0"/>
              <a:t>There are county, state, and federal laws that protect some wildlife species. Be sure your management practices are legal and effective. Contact a USDA Natural Resources Conservation Service (NRCS) specialist or Extension professional to learn about protected species and acceptable management practices. </a:t>
            </a:r>
          </a:p>
          <a:p>
            <a:pPr marL="174041" indent="-174041">
              <a:buFont typeface="Arial" pitchFamily="34" charset="0"/>
              <a:buChar char="•"/>
            </a:pPr>
            <a:r>
              <a:rPr lang="en-US" baseline="0" dirty="0" smtClean="0"/>
              <a:t>There is research to indicate wildlife associated with human activities (such as close proximity to cattle feedlots or garbage dumps) may present greater risk of spreading pathogenic microorganisms than other wildlife not associated with these feeding places, so consider activities that occur on or near the farm when assessing risks for this type of wildlife activity.</a:t>
            </a:r>
          </a:p>
          <a:p>
            <a:pPr marL="174041" indent="-174041">
              <a:buFont typeface="Arial" pitchFamily="34" charset="0"/>
              <a:buChar char="•"/>
            </a:pPr>
            <a:r>
              <a:rPr lang="en-US" baseline="0" dirty="0" smtClean="0"/>
              <a:t>§ 112.83(a) requires that if there is reasonable probability that animal intrusion will contaminate produce, that those areas used for growing covered produce are monitored as needed during the growing season and immediately prior to harvest. </a:t>
            </a:r>
          </a:p>
          <a:p>
            <a:pPr marL="174041" indent="-174041" defTabSz="874441">
              <a:buFont typeface="Arial" pitchFamily="34" charset="0"/>
              <a:buChar char="•"/>
              <a:defRPr/>
            </a:pPr>
            <a:r>
              <a:rPr lang="en-US" sz="1100" dirty="0"/>
              <a:t>§ 112.84 </a:t>
            </a:r>
            <a:r>
              <a:rPr lang="en-US" baseline="0" dirty="0" smtClean="0"/>
              <a:t>states that nothing in the regulation authorizes </a:t>
            </a:r>
            <a:r>
              <a:rPr lang="en-US" sz="1100" dirty="0"/>
              <a:t>the “taking” of threatened or endangered species as that term is defined by the Endangered Species Act (16 U.S.C. 1531-1544) (i.e., to harass, harm, pursue, hunt, shoot, wound, kill, trap, capture, or collect, or to attempt to engage in any such conduct), in violation of the Endangered Species Act. The regulation </a:t>
            </a:r>
            <a:r>
              <a:rPr lang="en-US" sz="1100" u="sng" dirty="0"/>
              <a:t>does not</a:t>
            </a:r>
            <a:r>
              <a:rPr lang="en-US" sz="1100" dirty="0"/>
              <a:t> require covered farms to take measures to exclude animals from outdoor growing areas, or to destroy animal habitat or otherwise clear farm borders around outdoor growing areas or drainages. </a:t>
            </a:r>
            <a:endParaRPr lang="en-US" baseline="0" dirty="0" smtClean="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18956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41" indent="-174041" defTabSz="928219">
              <a:buFont typeface="Arial" pitchFamily="34" charset="0"/>
              <a:buChar char="•"/>
              <a:defRPr/>
            </a:pPr>
            <a:r>
              <a:rPr lang="en-US" dirty="0"/>
              <a:t>Wildlife is more of a challenge to control on the farm than domesticated animals because wildlife are not under the control of the farm. Wildlife may have access to farm land that is adjacent to conservation land or other natural areas.</a:t>
            </a:r>
            <a:r>
              <a:rPr lang="en-US" baseline="0" dirty="0" smtClean="0"/>
              <a:t> </a:t>
            </a:r>
          </a:p>
          <a:p>
            <a:pPr marL="174041" indent="-174041" defTabSz="928219">
              <a:buFont typeface="Arial" pitchFamily="34" charset="0"/>
              <a:buChar char="•"/>
              <a:defRPr/>
            </a:pPr>
            <a:r>
              <a:rPr lang="en-US" baseline="0" dirty="0" smtClean="0"/>
              <a:t>Many growers already deter wildlife because they are concerned with crop damage and destruction. </a:t>
            </a:r>
            <a:endParaRPr lang="en-US" dirty="0"/>
          </a:p>
          <a:p>
            <a:pPr marL="174041" indent="-174041">
              <a:buFont typeface="Arial" pitchFamily="34" charset="0"/>
              <a:buChar char="•"/>
            </a:pPr>
            <a:r>
              <a:rPr lang="en-US" baseline="0" dirty="0" smtClean="0"/>
              <a:t>Wildlife entering fields or packing areas is a key concern, especially if significant evidence of potential contamination, such as the observation of animals, animal excreta, or crop destruction, is identified. </a:t>
            </a:r>
            <a:r>
              <a:rPr lang="en-US" sz="1100" dirty="0"/>
              <a:t>§ 112.83 (b)(2) requires that if significant evidence of potential contamination is found (such as observation of animals, animal excreta or crop destruction), you must evaluate whether the covered produce can be harvested in accordance with the requirements of § 112.112 and take measures reasonably necessary during growing to assist you later during harvest when you must identify, and not harvest, covered produce that is reasonably likely to be contaminated with a known or reasonably foreseeable hazard.</a:t>
            </a:r>
          </a:p>
          <a:p>
            <a:pPr marL="174041" indent="-174041">
              <a:buFont typeface="Arial" pitchFamily="34" charset="0"/>
              <a:buChar char="•"/>
            </a:pPr>
            <a:r>
              <a:rPr lang="en-US" baseline="0" dirty="0" smtClean="0"/>
              <a:t>Regardless of what risks exist, all growers should be aware of how their actions may affect wildlife and natural habitats. </a:t>
            </a:r>
            <a:r>
              <a:rPr lang="en-US" b="1" baseline="0" dirty="0" smtClean="0"/>
              <a:t>Co-management</a:t>
            </a:r>
            <a:r>
              <a:rPr lang="en-US" baseline="0" dirty="0" smtClean="0"/>
              <a:t> is discussed in more detail in the next few slides. </a:t>
            </a:r>
          </a:p>
          <a:p>
            <a:pPr marL="174041" indent="-174041">
              <a:buFont typeface="Arial" pitchFamily="34" charset="0"/>
              <a:buChar char="•"/>
            </a:pPr>
            <a:endParaRPr lang="en-US" baseline="0" dirty="0" smtClean="0"/>
          </a:p>
          <a:p>
            <a:r>
              <a:rPr lang="en-US" b="1" baseline="0" dirty="0" smtClean="0"/>
              <a:t>Additional Resources:</a:t>
            </a:r>
          </a:p>
          <a:p>
            <a:pPr marL="174041" indent="-174041" defTabSz="928219">
              <a:buFont typeface="Arial" pitchFamily="34" charset="0"/>
              <a:buChar char="•"/>
              <a:defRPr/>
            </a:pPr>
            <a:r>
              <a:rPr lang="en-US" dirty="0"/>
              <a:t>Nielsen, E.M., </a:t>
            </a:r>
            <a:r>
              <a:rPr lang="en-US" dirty="0" err="1"/>
              <a:t>Skov</a:t>
            </a:r>
            <a:r>
              <a:rPr lang="en-US" dirty="0"/>
              <a:t>, M.N., Madsen, J.J., </a:t>
            </a:r>
            <a:r>
              <a:rPr lang="en-US" dirty="0" err="1"/>
              <a:t>Lodal</a:t>
            </a:r>
            <a:r>
              <a:rPr lang="en-US" dirty="0"/>
              <a:t>, J., Jespersen, J.B., &amp; </a:t>
            </a:r>
            <a:r>
              <a:rPr lang="en-US" dirty="0" err="1"/>
              <a:t>Baggesen</a:t>
            </a:r>
            <a:r>
              <a:rPr lang="en-US" dirty="0"/>
              <a:t>, D.L. (2004). </a:t>
            </a:r>
            <a:r>
              <a:rPr lang="en-US" dirty="0" err="1"/>
              <a:t>Verocytotoxin</a:t>
            </a:r>
            <a:r>
              <a:rPr lang="en-US" dirty="0"/>
              <a:t>-producing </a:t>
            </a:r>
            <a:r>
              <a:rPr lang="en-US" i="1" dirty="0"/>
              <a:t>Escherichia coli</a:t>
            </a:r>
            <a:r>
              <a:rPr lang="en-US" dirty="0"/>
              <a:t> in wild birds and rodents in close proximity to farms. </a:t>
            </a:r>
            <a:r>
              <a:rPr lang="en-US" i="1" dirty="0" err="1"/>
              <a:t>Appl</a:t>
            </a:r>
            <a:r>
              <a:rPr lang="en-US" i="1" dirty="0"/>
              <a:t> Environ Micro,</a:t>
            </a:r>
            <a:r>
              <a:rPr lang="en-US" dirty="0"/>
              <a:t> 70(11), 6944–6947.</a:t>
            </a:r>
          </a:p>
          <a:p>
            <a:pPr marL="174041" indent="-174041" defTabSz="928219">
              <a:buFont typeface="Arial" pitchFamily="34" charset="0"/>
              <a:buChar char="•"/>
              <a:defRPr/>
            </a:pPr>
            <a:r>
              <a:rPr lang="en-US" dirty="0" err="1"/>
              <a:t>Laidler</a:t>
            </a:r>
            <a:r>
              <a:rPr lang="en-US" dirty="0"/>
              <a:t>, M.R., </a:t>
            </a:r>
            <a:r>
              <a:rPr lang="en-US" dirty="0" err="1"/>
              <a:t>Tourdjman</a:t>
            </a:r>
            <a:r>
              <a:rPr lang="en-US" dirty="0"/>
              <a:t>, M., </a:t>
            </a:r>
            <a:r>
              <a:rPr lang="en-US" dirty="0" err="1"/>
              <a:t>Buser</a:t>
            </a:r>
            <a:r>
              <a:rPr lang="en-US" dirty="0"/>
              <a:t>, G.L., Hostetler, T., </a:t>
            </a:r>
            <a:r>
              <a:rPr lang="en-US" dirty="0" err="1"/>
              <a:t>Repp</a:t>
            </a:r>
            <a:r>
              <a:rPr lang="en-US" dirty="0"/>
              <a:t>, K.K., Leman, R., </a:t>
            </a:r>
            <a:r>
              <a:rPr lang="en-US" dirty="0" err="1"/>
              <a:t>Samadpour</a:t>
            </a:r>
            <a:r>
              <a:rPr lang="en-US" dirty="0"/>
              <a:t>, M., Keene, W.E. (2013). </a:t>
            </a:r>
            <a:r>
              <a:rPr lang="en-US" i="1" dirty="0"/>
              <a:t>Escherichia coli</a:t>
            </a:r>
            <a:r>
              <a:rPr lang="en-US" dirty="0"/>
              <a:t> O157:H7 infections associated with consumption of locally grown strawberries contaminated by deer. </a:t>
            </a:r>
            <a:r>
              <a:rPr lang="en-US" i="1" dirty="0" err="1"/>
              <a:t>Clin</a:t>
            </a:r>
            <a:r>
              <a:rPr lang="en-US" i="1" dirty="0"/>
              <a:t> Infect Dis, </a:t>
            </a:r>
            <a:r>
              <a:rPr lang="en-US" dirty="0"/>
              <a:t>57(8), 1129–1134.</a:t>
            </a:r>
          </a:p>
          <a:p>
            <a:pPr marL="174041" indent="-174041" defTabSz="928219">
              <a:buFont typeface="Arial" pitchFamily="34" charset="0"/>
              <a:buChar char="•"/>
              <a:defRPr/>
            </a:pPr>
            <a:r>
              <a:rPr lang="en-US" dirty="0" err="1"/>
              <a:t>Gruszynski</a:t>
            </a:r>
            <a:r>
              <a:rPr lang="en-US" dirty="0"/>
              <a:t>, K., </a:t>
            </a:r>
            <a:r>
              <a:rPr lang="en-US" dirty="0" err="1"/>
              <a:t>Pao</a:t>
            </a:r>
            <a:r>
              <a:rPr lang="en-US" dirty="0"/>
              <a:t>, S., Kim, C., Toney, D., Wright, K., Ross, P.G., Colon, A., &amp; Levine, S. (2014). Evaluating Wildlife as a Potential Source of </a:t>
            </a:r>
            <a:r>
              <a:rPr lang="en-US" i="1" dirty="0"/>
              <a:t>Salmonella</a:t>
            </a:r>
            <a:r>
              <a:rPr lang="en-US" dirty="0"/>
              <a:t> serotype Newport (JJPX01.0061) Contamination for Tomatoes on the Eastern Shore of Virginia. </a:t>
            </a:r>
            <a:r>
              <a:rPr lang="en-US" i="1" dirty="0" err="1"/>
              <a:t>Zoonoses</a:t>
            </a:r>
            <a:r>
              <a:rPr lang="en-US" i="1" dirty="0"/>
              <a:t> and Public Health</a:t>
            </a:r>
            <a:r>
              <a:rPr lang="en-US" dirty="0"/>
              <a:t>, 61(3), 202–207.</a:t>
            </a:r>
            <a:endParaRPr lang="en-US" baseline="0" dirty="0" smtClean="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919089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41" indent="-174041">
              <a:buFont typeface="Arial" pitchFamily="34" charset="0"/>
              <a:buChar char="•"/>
            </a:pPr>
            <a:r>
              <a:rPr lang="en-US" b="0" baseline="0" dirty="0" smtClean="0"/>
              <a:t>Monitoring </a:t>
            </a:r>
            <a:r>
              <a:rPr lang="en-US" baseline="0" dirty="0" smtClean="0"/>
              <a:t>wildlife activity </a:t>
            </a:r>
            <a:r>
              <a:rPr lang="en-US" u="none" baseline="0" dirty="0" smtClean="0"/>
              <a:t>throughout the growing season </a:t>
            </a:r>
            <a:r>
              <a:rPr lang="en-US" baseline="0" dirty="0" smtClean="0"/>
              <a:t>is helpful for preventing crop contamination and loss.  Additionally, </a:t>
            </a:r>
            <a:r>
              <a:rPr lang="en-US" b="0" baseline="0" dirty="0" smtClean="0"/>
              <a:t>monitoring may allow growers to develop an understanding of when and to what degree animal intrusion occurs throughout the season, allowing them to develop more effective animal management practices. </a:t>
            </a:r>
          </a:p>
          <a:p>
            <a:pPr marL="174041" indent="-174041">
              <a:buFont typeface="Arial" pitchFamily="34" charset="0"/>
              <a:buChar char="•"/>
            </a:pPr>
            <a:r>
              <a:rPr lang="en-US" b="0" baseline="0" dirty="0" smtClean="0"/>
              <a:t>Consider crop characteristics when monitoring for food safety risks associated with wildlife. Tree crops and crops grown off the ground are less likely to be contaminated by small rodents and mammals since they do not grow where feces are likely to be deposited, but resident bird populations or migrating flocks, such as crows, might be more likely to directly affect a tree crop.   </a:t>
            </a:r>
          </a:p>
          <a:p>
            <a:pPr marL="174041" indent="-174041" defTabSz="928219">
              <a:buFont typeface="Arial" pitchFamily="34" charset="0"/>
              <a:buChar char="•"/>
              <a:defRPr/>
            </a:pPr>
            <a:r>
              <a:rPr lang="en-US" dirty="0"/>
              <a:t>Consider factors that might lead to increased animal movement toward crop and/or water sources, for example drought, post-wildfire conditions, or other events that influence animal movement patterns.</a:t>
            </a:r>
          </a:p>
          <a:p>
            <a:pPr marL="174041" indent="-174041" defTabSz="874441">
              <a:buFont typeface="Arial" pitchFamily="34" charset="0"/>
              <a:buChar char="•"/>
              <a:defRPr/>
            </a:pPr>
            <a:r>
              <a:rPr lang="en-US" baseline="0" dirty="0" smtClean="0"/>
              <a:t>As mentioned in previous slides, § </a:t>
            </a:r>
            <a:r>
              <a:rPr lang="en-US" b="0" baseline="0" dirty="0" smtClean="0"/>
              <a:t>112.83(b) requires those subject to the rule assess relevant areas used for a covered activity for evidence of potential contamination of covered produce as needed during the growing season (based on covered produce; practices and conditions; and observations and experience) and; </a:t>
            </a:r>
            <a:r>
              <a:rPr lang="en-US" sz="1100" dirty="0"/>
              <a:t>if significant evidence of potential contamination is found (such as observation of animals, animal excreta or crop destruction), those subject to the rule must evaluate whether the covered produce can be harvested in accordance with the requirements of § 112.112 and take measures reasonably necessary during growing to assist them later during harvest when they must identify, and not harvest, covered produce that is reasonably likely to be contaminated with a known or reasonably foreseeable hazard.</a:t>
            </a:r>
          </a:p>
          <a:p>
            <a:pPr marL="174041" indent="-174041">
              <a:buFont typeface="Arial" pitchFamily="34" charset="0"/>
              <a:buChar char="•"/>
            </a:pPr>
            <a:r>
              <a:rPr lang="en-US" sz="1100" dirty="0"/>
              <a:t>In Subpart K, § 112.112 requires those subject to the rule must take all measures reasonably necessary to identify, and not harvest, covered produce that is reasonably likely to be contaminated with a known or reasonably foreseeable hazard, including steps to identify and not harvest covered produce that is visibly contaminated with animal excreta. At a minimum, identifying and not harvesting covered produce that is reasonably likely to be contaminated with animal excreta or that is visibly contaminated with animal excreta requires a visual assessment of the growing area and all covered produce to be harvested, regardless of the harvest method used.</a:t>
            </a:r>
            <a:endParaRPr lang="en-US" b="0" baseline="0" dirty="0" smtClean="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6389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ACEC723-E5A8-4848-9B74-D0BDE9DF15D3}" type="slidenum">
              <a:rPr lang="en-US" smtClean="0">
                <a:solidFill>
                  <a:prstClr val="black"/>
                </a:solidFill>
                <a:latin typeface="Arial" charset="0"/>
              </a:rPr>
              <a:pPr/>
              <a:t>2</a:t>
            </a:fld>
            <a:endParaRPr lang="en-US" dirty="0" smtClean="0">
              <a:solidFill>
                <a:prstClr val="black"/>
              </a:solidFill>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3283314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41" indent="-174041">
              <a:buFont typeface="Arial" pitchFamily="34" charset="0"/>
              <a:buChar char="•"/>
            </a:pPr>
            <a:r>
              <a:rPr lang="en-US" dirty="0" smtClean="0"/>
              <a:t>In</a:t>
            </a:r>
            <a:r>
              <a:rPr lang="en-US" baseline="0" dirty="0" smtClean="0"/>
              <a:t> the case of d</a:t>
            </a:r>
            <a:r>
              <a:rPr lang="en-US" dirty="0" smtClean="0"/>
              <a:t>omesticated</a:t>
            </a:r>
            <a:r>
              <a:rPr lang="en-US" baseline="0" dirty="0" smtClean="0"/>
              <a:t> animals on the farm, there are usually more opportunities to exclude and control animals from entering produce fields and water sources than with wildlife. </a:t>
            </a:r>
          </a:p>
          <a:p>
            <a:pPr marL="174041" indent="-174041">
              <a:buFont typeface="Arial" pitchFamily="34" charset="0"/>
              <a:buChar char="•"/>
            </a:pPr>
            <a:r>
              <a:rPr lang="en-US" baseline="0" dirty="0" smtClean="0"/>
              <a:t>If using animals during production (such as horses), it is important to think about when and how often they are in the field.  Is the crop present?  Risks vary depending on the developmental stage of the covered produce (edible portion present) and when animals are present.  Always consider the risk of fecal contamination to covered produce.  </a:t>
            </a:r>
          </a:p>
          <a:p>
            <a:pPr marL="174041" indent="-174041">
              <a:buFont typeface="Arial" pitchFamily="34" charset="0"/>
              <a:buChar char="•"/>
            </a:pPr>
            <a:r>
              <a:rPr lang="en-US" baseline="0" dirty="0" smtClean="0"/>
              <a:t>It is also important to think about where produce fields and packing areas are in relationship to pastures and areas where animals live.  </a:t>
            </a:r>
          </a:p>
          <a:p>
            <a:pPr marL="638150" lvl="1" indent="-174041">
              <a:buFont typeface="Courier New" panose="02070309020205020404" pitchFamily="49" charset="0"/>
              <a:buChar char="o"/>
            </a:pPr>
            <a:r>
              <a:rPr lang="en-US" baseline="0" dirty="0" smtClean="0"/>
              <a:t>Is </a:t>
            </a:r>
            <a:r>
              <a:rPr lang="en-US" b="0" baseline="0" dirty="0" smtClean="0"/>
              <a:t>runoff of manure or </a:t>
            </a:r>
            <a:r>
              <a:rPr lang="en-US" baseline="0" dirty="0" smtClean="0"/>
              <a:t>urine a concern?  </a:t>
            </a:r>
          </a:p>
          <a:p>
            <a:pPr marL="638150" lvl="1" indent="-174041">
              <a:buFont typeface="Courier New" panose="02070309020205020404" pitchFamily="49" charset="0"/>
              <a:buChar char="o"/>
            </a:pPr>
            <a:r>
              <a:rPr lang="en-US" baseline="0" dirty="0" smtClean="0"/>
              <a:t>Are animals controlled so that they do not have access to fields and packing areas?  This includes pets, especially close </a:t>
            </a:r>
            <a:r>
              <a:rPr lang="en-US" b="0" baseline="0" dirty="0" smtClean="0"/>
              <a:t>to harvest. </a:t>
            </a:r>
          </a:p>
          <a:p>
            <a:pPr marL="638150" lvl="1" indent="-174041">
              <a:buFont typeface="Courier New" panose="02070309020205020404" pitchFamily="49" charset="0"/>
              <a:buChar char="o"/>
            </a:pPr>
            <a:r>
              <a:rPr lang="en-US" b="0" baseline="0" dirty="0" smtClean="0"/>
              <a:t>Are the people that work with animals (and animal manure) aware of cross-contamination risks from hands</a:t>
            </a:r>
            <a:r>
              <a:rPr lang="en-US" b="1" baseline="0" dirty="0" smtClean="0"/>
              <a:t> </a:t>
            </a:r>
            <a:r>
              <a:rPr lang="en-US" b="0" baseline="0" dirty="0" smtClean="0"/>
              <a:t>and clothing such as boots?</a:t>
            </a:r>
            <a:endParaRPr lang="en-US" dirty="0">
              <a:solidFill>
                <a:prstClr val="black"/>
              </a:solidFill>
            </a:endParaRPr>
          </a:p>
          <a:p>
            <a:pPr marL="190847" indent="-163958">
              <a:buFont typeface="Arial" panose="020B0604020202020204" pitchFamily="34" charset="0"/>
              <a:buChar char="•"/>
            </a:pPr>
            <a:r>
              <a:rPr lang="en-US" sz="1100" dirty="0">
                <a:solidFill>
                  <a:prstClr val="black"/>
                </a:solidFill>
              </a:rPr>
              <a:t>§ </a:t>
            </a:r>
            <a:r>
              <a:rPr lang="en-US" sz="1100" dirty="0"/>
              <a:t>112.32(b)(2) requires that any workers in direct contact with working animals take appropriate steps to minimize the likelihood of contamination of covered produce, and </a:t>
            </a:r>
            <a:r>
              <a:rPr lang="en-US" sz="1100" dirty="0">
                <a:solidFill>
                  <a:prstClr val="black"/>
                </a:solidFill>
              </a:rPr>
              <a:t>§ </a:t>
            </a:r>
            <a:r>
              <a:rPr lang="en-US" sz="1100" dirty="0"/>
              <a:t>112.32(b)(3)(v) requires thoroughly washing hands as soon as practical after touching animals or any waste of animal origin.</a:t>
            </a:r>
          </a:p>
          <a:p>
            <a:pPr marL="174041" indent="-174041">
              <a:buFont typeface="Arial" panose="020B0604020202020204" pitchFamily="34" charset="0"/>
              <a:buChar char="•"/>
            </a:pPr>
            <a:r>
              <a:rPr lang="en-US" b="1" baseline="0" dirty="0" smtClean="0"/>
              <a:t>Module 3: Soil Amendments </a:t>
            </a:r>
            <a:r>
              <a:rPr lang="en-US" baseline="0" dirty="0" smtClean="0"/>
              <a:t>covers considerations of using or storing manure or compost on the farm so that it does not become a source of contamination, and also covers the requirements of Subpart F. </a:t>
            </a:r>
          </a:p>
          <a:p>
            <a:pPr marL="174041" indent="-174041" defTabSz="874441">
              <a:buFont typeface="Arial" panose="020B0604020202020204" pitchFamily="34" charset="0"/>
              <a:buChar char="•"/>
              <a:defRPr/>
            </a:pPr>
            <a:r>
              <a:rPr lang="en-US" baseline="0" dirty="0" smtClean="0"/>
              <a:t>§ </a:t>
            </a:r>
            <a:r>
              <a:rPr lang="en-US" b="0" baseline="0" dirty="0" smtClean="0"/>
              <a:t>112.83 states that if there is reasonable possibility that grazing animals, working animals, or animal intrusion will contaminate covered produce, those subject to the rule must assess relevant areas for evidence of potential contamination of covered produce as needed during the growing season. If significant evidence of potential contamination is found during growing (such as observation of animals, animal excreta, or crop destruction), they must evaluate whether the covered produce can be harvested under </a:t>
            </a:r>
            <a:r>
              <a:rPr lang="en-US" baseline="0" dirty="0" smtClean="0"/>
              <a:t>§ </a:t>
            </a:r>
            <a:r>
              <a:rPr lang="en-US" b="0" baseline="0" dirty="0" smtClean="0"/>
              <a:t>112.112 and take measures reasonably necessary during growing to assist with identifying and not harvesting covered produce reasonably likely to be contaminated with a known or reasonably foreseeable hazard.  </a:t>
            </a:r>
            <a:endParaRPr lang="en-US" baseline="0" dirty="0" smtClean="0"/>
          </a:p>
          <a:p>
            <a:pPr marL="174041" indent="-174041">
              <a:buFont typeface="Arial" panose="020B0604020202020204" pitchFamily="34" charset="0"/>
              <a:buChar char="•"/>
            </a:pPr>
            <a:r>
              <a:rPr lang="en-US" dirty="0">
                <a:solidFill>
                  <a:prstClr val="black"/>
                </a:solidFill>
              </a:rPr>
              <a:t>§ </a:t>
            </a:r>
            <a:r>
              <a:rPr lang="en-US" baseline="0" dirty="0" smtClean="0"/>
              <a:t>112.134(a) </a:t>
            </a:r>
            <a:r>
              <a:rPr lang="en-US" dirty="0"/>
              <a:t>requires that if those subject to the rule have domesticated animals, to prevent contamination of covered produce, food contact surfaces, areas used for a covered activity, agricultural water sources, or agricultural water distribution systems with animal waste, they must:</a:t>
            </a:r>
          </a:p>
          <a:p>
            <a:pPr marL="765136" lvl="1" indent="-327915">
              <a:buFont typeface="+mj-lt"/>
              <a:buAutoNum type="arabicParenR"/>
            </a:pPr>
            <a:r>
              <a:rPr lang="en-US" dirty="0"/>
              <a:t>Adequately control their excreta and litter; and</a:t>
            </a:r>
          </a:p>
          <a:p>
            <a:pPr marL="765136" lvl="1" indent="-327915">
              <a:buFont typeface="+mj-lt"/>
              <a:buAutoNum type="arabicParenR"/>
            </a:pPr>
            <a:r>
              <a:rPr lang="en-US" dirty="0"/>
              <a:t>Maintain a system for control of animal excreta and litter</a:t>
            </a:r>
          </a:p>
          <a:p>
            <a:endParaRPr lang="en-US" baseline="0" dirty="0" smtClean="0"/>
          </a:p>
          <a:p>
            <a:r>
              <a:rPr lang="en-US" b="1" baseline="0" dirty="0" smtClean="0"/>
              <a:t>Additional Resource:</a:t>
            </a:r>
          </a:p>
          <a:p>
            <a:pPr marL="174041" indent="-174041" defTabSz="928219">
              <a:buFont typeface="Arial" pitchFamily="34" charset="0"/>
              <a:buChar char="•"/>
              <a:defRPr/>
            </a:pPr>
            <a:r>
              <a:rPr lang="en-US" dirty="0"/>
              <a:t>Wang, G., Zhao, T., &amp; Doyle, M.P. (1996). Fate of </a:t>
            </a:r>
            <a:r>
              <a:rPr lang="en-US" dirty="0" err="1"/>
              <a:t>enterohemorrhagic</a:t>
            </a:r>
            <a:r>
              <a:rPr lang="en-US" dirty="0"/>
              <a:t> </a:t>
            </a:r>
            <a:r>
              <a:rPr lang="en-US" i="1" dirty="0"/>
              <a:t>Escherichia coli</a:t>
            </a:r>
            <a:r>
              <a:rPr lang="en-US" dirty="0"/>
              <a:t> O157:H7 in bovine feces. </a:t>
            </a:r>
            <a:r>
              <a:rPr lang="en-US" i="1" dirty="0" err="1"/>
              <a:t>Appl</a:t>
            </a:r>
            <a:r>
              <a:rPr lang="en-US" i="1" dirty="0"/>
              <a:t> Environ Micro, </a:t>
            </a:r>
            <a:r>
              <a:rPr lang="en-US" dirty="0"/>
              <a:t>62(7), 2567–2570.</a:t>
            </a:r>
            <a:endParaRPr lang="en-US" baseline="0" dirty="0" smtClean="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95207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41" indent="-174041">
              <a:buFont typeface="Arial" pitchFamily="34" charset="0"/>
              <a:buChar char="•"/>
            </a:pPr>
            <a:r>
              <a:rPr lang="en-US" dirty="0" smtClean="0"/>
              <a:t>Dogs</a:t>
            </a:r>
            <a:r>
              <a:rPr lang="en-US" baseline="0" dirty="0" smtClean="0"/>
              <a:t> and cats are almost ubiquitous on family farms. Farmers should recognize that pets can represent a food safety risk if they have access to fields and packing areas. </a:t>
            </a:r>
          </a:p>
          <a:p>
            <a:pPr marL="174041" indent="-174041">
              <a:buFont typeface="Arial" pitchFamily="34" charset="0"/>
              <a:buChar char="•"/>
            </a:pPr>
            <a:r>
              <a:rPr lang="en-US" baseline="0" dirty="0" smtClean="0"/>
              <a:t>Pets can sometimes be effective working animals, such as in the case of dogs that control wildlife. </a:t>
            </a:r>
          </a:p>
          <a:p>
            <a:pPr marL="174041" indent="-174041">
              <a:buFont typeface="Arial" pitchFamily="34" charset="0"/>
              <a:buChar char="•"/>
            </a:pPr>
            <a:r>
              <a:rPr lang="en-US" baseline="0" dirty="0" smtClean="0"/>
              <a:t>Working dogs and cats are not prohibited in the FSMA Produce Safety Rule, however, their presence should be monitored and a corrective action plan established for their presence. See the previous slide for more information on working animals.</a:t>
            </a:r>
          </a:p>
          <a:p>
            <a:pPr marL="174041" indent="-174041">
              <a:buFont typeface="Arial" pitchFamily="34" charset="0"/>
              <a:buChar char="•"/>
            </a:pPr>
            <a:r>
              <a:rPr lang="en-US" baseline="0" dirty="0" smtClean="0"/>
              <a:t>Some growers like to use cats in their packinghouses as rodent control, but cats can carry </a:t>
            </a:r>
            <a:r>
              <a:rPr lang="en-US" i="1" baseline="0" dirty="0" smtClean="0"/>
              <a:t>Toxoplasma </a:t>
            </a:r>
            <a:r>
              <a:rPr lang="en-US" i="1" baseline="0" dirty="0" err="1" smtClean="0"/>
              <a:t>gondii</a:t>
            </a:r>
            <a:r>
              <a:rPr lang="en-US" baseline="0" dirty="0" smtClean="0"/>
              <a:t>, which can cause severe illness including blindness, miscarriage, and death. Because of these and other risks, cats </a:t>
            </a:r>
            <a:r>
              <a:rPr lang="en-US" sz="1100" dirty="0"/>
              <a:t>must be excluded or separated from areas where covered produce activities performed in fully enclosed buildings (</a:t>
            </a:r>
            <a:r>
              <a:rPr lang="en-US" sz="1100" dirty="0">
                <a:solidFill>
                  <a:prstClr val="black"/>
                </a:solidFill>
              </a:rPr>
              <a:t>§ </a:t>
            </a:r>
            <a:r>
              <a:rPr lang="en-US" sz="1100" dirty="0"/>
              <a:t>112.127)</a:t>
            </a:r>
            <a:r>
              <a:rPr lang="en-US" b="0" i="0" baseline="0" dirty="0" smtClean="0"/>
              <a:t>. </a:t>
            </a:r>
          </a:p>
          <a:p>
            <a:pPr marL="174041" indent="-174041">
              <a:buFont typeface="Arial" pitchFamily="34" charset="0"/>
              <a:buChar char="•"/>
            </a:pPr>
            <a:r>
              <a:rPr lang="en-US" baseline="0" dirty="0" smtClean="0"/>
              <a:t>Many farms also have U-pick operations. Instruct U-pick customers to leave their pets at home, for both food safety and liability reasons!</a:t>
            </a:r>
          </a:p>
          <a:p>
            <a:pPr marL="174041" indent="-174041">
              <a:buFont typeface="Arial" pitchFamily="34" charset="0"/>
              <a:buChar char="•"/>
            </a:pPr>
            <a:r>
              <a:rPr lang="en-US" baseline="0" dirty="0" smtClean="0"/>
              <a:t>Lastly, if the farm has a petting zoo or any other type of activity that involves </a:t>
            </a:r>
            <a:r>
              <a:rPr lang="en-US" b="0" baseline="0" dirty="0" smtClean="0"/>
              <a:t>workers</a:t>
            </a:r>
            <a:r>
              <a:rPr lang="en-US" baseline="0" dirty="0" smtClean="0"/>
              <a:t> or visitors touching animals, handwashing stations should be available. This is especially important if a U-pick farm is set up to allow visitors to wander from the animal barn (i.e., petting the animals) to the fields (i.e., picking fruit) where customers are likely to be eating or touching produce. There have been several foodborne illness outbreaks associated with petting zoos. </a:t>
            </a:r>
          </a:p>
          <a:p>
            <a:pPr marL="174041" indent="-174041">
              <a:buFont typeface="Arial" pitchFamily="34" charset="0"/>
              <a:buChar char="•"/>
            </a:pPr>
            <a:endParaRPr lang="en-US" baseline="0" dirty="0" smtClean="0"/>
          </a:p>
          <a:p>
            <a:r>
              <a:rPr lang="en-US" b="1" baseline="0" dirty="0" smtClean="0"/>
              <a:t>Additional Resources:</a:t>
            </a:r>
          </a:p>
          <a:p>
            <a:pPr marL="174041" indent="-174041">
              <a:buFont typeface="Arial" pitchFamily="34" charset="0"/>
              <a:buChar char="•"/>
            </a:pPr>
            <a:r>
              <a:rPr lang="en-US" dirty="0"/>
              <a:t>Hale, C.R., et al. (2012). Estimates of enteric illness attributable to contact with animals and their environments in the United States. </a:t>
            </a:r>
            <a:r>
              <a:rPr lang="en-US" i="1" dirty="0" err="1"/>
              <a:t>Clin</a:t>
            </a:r>
            <a:r>
              <a:rPr lang="en-US" i="1" dirty="0"/>
              <a:t> Infect Dis,</a:t>
            </a:r>
            <a:r>
              <a:rPr lang="en-US" dirty="0"/>
              <a:t> 54(</a:t>
            </a:r>
            <a:r>
              <a:rPr lang="en-US" dirty="0" err="1"/>
              <a:t>suppl</a:t>
            </a:r>
            <a:r>
              <a:rPr lang="en-US" dirty="0"/>
              <a:t> 5), S472–S479.</a:t>
            </a:r>
          </a:p>
          <a:p>
            <a:pPr marL="174041" indent="-174041">
              <a:buFont typeface="Arial" pitchFamily="34" charset="0"/>
              <a:buChar char="•"/>
            </a:pPr>
            <a:r>
              <a:rPr lang="en-US" dirty="0" err="1"/>
              <a:t>Roug</a:t>
            </a:r>
            <a:r>
              <a:rPr lang="en-US" dirty="0"/>
              <a:t>, A., Byrne, B.A., Conrad, P.A., &amp; Miller, W.A. (2013). Zoonotic fecal pathogens and antimicrobial resistance in county fair animals. </a:t>
            </a:r>
            <a:r>
              <a:rPr lang="en-US" i="1" dirty="0"/>
              <a:t>Comparative Immune, Micro, and Infect Dis,</a:t>
            </a:r>
            <a:r>
              <a:rPr lang="en-US" dirty="0"/>
              <a:t> 36(3), 303–308.</a:t>
            </a:r>
            <a:endParaRPr lang="en-US" baseline="0" dirty="0" smtClean="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09372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Fences must be high to prevent deer from jumping over.  Inspections to notice any damage – hogs can be very </a:t>
            </a:r>
            <a:r>
              <a:rPr lang="en-US" dirty="0" err="1" smtClean="0"/>
              <a:t>destrcutive</a:t>
            </a:r>
            <a:r>
              <a:rPr lang="en-US" dirty="0" smtClean="0"/>
              <a:t>,</a:t>
            </a:r>
            <a:r>
              <a:rPr lang="en-US" baseline="0" dirty="0" smtClean="0"/>
              <a:t> some animals can burrow – ground hog</a:t>
            </a:r>
            <a:endParaRPr lang="en-US" dirty="0"/>
          </a:p>
        </p:txBody>
      </p:sp>
      <p:sp>
        <p:nvSpPr>
          <p:cNvPr id="4" name="Slide Number Placeholder 3"/>
          <p:cNvSpPr>
            <a:spLocks noGrp="1"/>
          </p:cNvSpPr>
          <p:nvPr>
            <p:ph type="sldNum" sz="quarter" idx="10"/>
          </p:nvPr>
        </p:nvSpPr>
        <p:spPr/>
        <p:txBody>
          <a:bodyPr/>
          <a:lstStyle/>
          <a:p>
            <a:fld id="{AFDB1E98-43FA-4B82-834B-BA77E604B3D2}" type="slidenum">
              <a:rPr lang="en-US" smtClean="0"/>
              <a:pPr/>
              <a:t>40</a:t>
            </a:fld>
            <a:endParaRPr lang="en-US"/>
          </a:p>
        </p:txBody>
      </p:sp>
    </p:spTree>
    <p:extLst>
      <p:ext uri="{BB962C8B-B14F-4D97-AF65-F5344CB8AC3E}">
        <p14:creationId xmlns:p14="http://schemas.microsoft.com/office/powerpoint/2010/main" val="570226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30300" y="674688"/>
            <a:ext cx="4597400" cy="3448050"/>
          </a:xfrm>
          <a:ln/>
        </p:spPr>
      </p:sp>
      <p:sp>
        <p:nvSpPr>
          <p:cNvPr id="104451" name="Rectangle 3"/>
          <p:cNvSpPr>
            <a:spLocks noGrp="1" noChangeArrowheads="1"/>
          </p:cNvSpPr>
          <p:nvPr>
            <p:ph type="body" idx="1"/>
          </p:nvPr>
        </p:nvSpPr>
        <p:spPr>
          <a:noFill/>
          <a:ln w="9525"/>
        </p:spPr>
        <p:txBody>
          <a:bodyPr/>
          <a:lstStyle/>
          <a:p>
            <a:r>
              <a:rPr lang="en-US" smtClean="0"/>
              <a:t>As we refer to compost in this next presentation you need to know how we define the term compost. Because compost has undergone a “cooking” process it doesn’t carry the same potential for contaminating that manure does. </a:t>
            </a:r>
          </a:p>
        </p:txBody>
      </p:sp>
    </p:spTree>
    <p:extLst>
      <p:ext uri="{BB962C8B-B14F-4D97-AF65-F5344CB8AC3E}">
        <p14:creationId xmlns:p14="http://schemas.microsoft.com/office/powerpoint/2010/main" val="5190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186DC41-E774-4F0F-870E-3AFA60EFD692}" type="slidenum">
              <a:rPr lang="en-US" smtClean="0">
                <a:latin typeface="Arial" pitchFamily="34" charset="0"/>
                <a:cs typeface="Arial" pitchFamily="34" charset="0"/>
              </a:rPr>
              <a:pPr/>
              <a:t>9</a:t>
            </a:fld>
            <a:endParaRPr lang="en-US" smtClean="0">
              <a:latin typeface="Arial" pitchFamily="34" charset="0"/>
              <a:cs typeface="Arial" pitchFamily="34" charset="0"/>
            </a:endParaRPr>
          </a:p>
        </p:txBody>
      </p:sp>
      <p:sp>
        <p:nvSpPr>
          <p:cNvPr id="51203" name="Rectangle 2"/>
          <p:cNvSpPr>
            <a:spLocks noGrp="1" noRot="1" noChangeAspect="1" noChangeArrowheads="1" noTextEdit="1"/>
          </p:cNvSpPr>
          <p:nvPr>
            <p:ph type="sldImg"/>
          </p:nvPr>
        </p:nvSpPr>
        <p:spPr>
          <a:xfrm>
            <a:off x="1700213" y="685800"/>
            <a:ext cx="3457575" cy="2593975"/>
          </a:xfrm>
          <a:ln/>
        </p:spPr>
      </p:sp>
      <p:sp>
        <p:nvSpPr>
          <p:cNvPr id="51204" name="Rectangle 3"/>
          <p:cNvSpPr>
            <a:spLocks noGrp="1" noChangeArrowheads="1"/>
          </p:cNvSpPr>
          <p:nvPr>
            <p:ph type="body" idx="1"/>
          </p:nvPr>
        </p:nvSpPr>
        <p:spPr>
          <a:xfrm>
            <a:off x="914400" y="3505200"/>
            <a:ext cx="5029200" cy="5181600"/>
          </a:xfrm>
          <a:noFill/>
          <a:ln/>
        </p:spPr>
        <p:txBody>
          <a:bodyPr/>
          <a:lstStyle/>
          <a:p>
            <a:pPr lvl="1" eaLnBrk="1" hangingPunct="1"/>
            <a:r>
              <a:rPr lang="en-US" sz="1800">
                <a:latin typeface="Arial" pitchFamily="34" charset="0"/>
              </a:rPr>
              <a:t>In October, 1997, the President announced The Produce and Imported Food Safety Initiative geared towards improving the safety of produce consumed in the US, whether it is produced domestically or imported. This initiative is part of the larger Food Safety Initiative.</a:t>
            </a:r>
          </a:p>
          <a:p>
            <a:pPr lvl="1" eaLnBrk="1" hangingPunct="1"/>
            <a:endParaRPr lang="en-US" sz="1800">
              <a:latin typeface="Arial" pitchFamily="34" charset="0"/>
            </a:endParaRPr>
          </a:p>
          <a:p>
            <a:pPr lvl="1" eaLnBrk="1" hangingPunct="1"/>
            <a:r>
              <a:rPr lang="en-US" sz="1800">
                <a:latin typeface="Arial" pitchFamily="34" charset="0"/>
              </a:rPr>
              <a:t>As part of the Produce Safety Initiative, the President directed the Secretary of Health and Human Services, and the Secretary of Agriculture, in cooperation with the agricultural community, to develop voluntary guidance on good agricultural and good manufacturing practices (GAPs/GMPs) for the growing and packing of fresh fruits and vegetables.  </a:t>
            </a:r>
          </a:p>
          <a:p>
            <a:pPr lvl="1" eaLnBrk="1" hangingPunct="1"/>
            <a:endParaRPr lang="en-US" sz="1800">
              <a:latin typeface="Arial" pitchFamily="34" charset="0"/>
            </a:endParaRPr>
          </a:p>
          <a:p>
            <a:pPr eaLnBrk="1" hangingPunct="1"/>
            <a:endParaRPr lang="en-US" smtClean="0">
              <a:latin typeface="Arial" pitchFamily="34" charset="0"/>
            </a:endParaRPr>
          </a:p>
        </p:txBody>
      </p:sp>
    </p:spTree>
    <p:extLst>
      <p:ext uri="{BB962C8B-B14F-4D97-AF65-F5344CB8AC3E}">
        <p14:creationId xmlns:p14="http://schemas.microsoft.com/office/powerpoint/2010/main" val="143063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a:buFont typeface="Arial" pitchFamily="34" charset="0"/>
              <a:buChar char="•"/>
            </a:pPr>
            <a:r>
              <a:rPr lang="en-US" sz="1300" dirty="0"/>
              <a:t>Each module will begin with assessing risks. </a:t>
            </a:r>
            <a:r>
              <a:rPr lang="en-US" sz="1300" dirty="0" smtClean="0"/>
              <a:t>This </a:t>
            </a:r>
            <a:r>
              <a:rPr lang="en-US" sz="1300" dirty="0"/>
              <a:t>slide outlines risks posed by workers. </a:t>
            </a:r>
          </a:p>
          <a:p>
            <a:pPr marL="181994" indent="-181994">
              <a:buFont typeface="Arial" pitchFamily="34" charset="0"/>
              <a:buChar char="•"/>
            </a:pPr>
            <a:r>
              <a:rPr lang="en-US" sz="1300" dirty="0"/>
              <a:t>Workers can carry, </a:t>
            </a:r>
            <a:r>
              <a:rPr lang="en-US" sz="1300" dirty="0" smtClean="0"/>
              <a:t>introduce, </a:t>
            </a:r>
            <a:r>
              <a:rPr lang="en-US" sz="1300" dirty="0"/>
              <a:t>and spread contamination to fresh produce while they are working on the farm. </a:t>
            </a:r>
          </a:p>
          <a:p>
            <a:pPr marL="181994" indent="-181994">
              <a:buFont typeface="Arial" pitchFamily="34" charset="0"/>
              <a:buChar char="•"/>
            </a:pPr>
            <a:r>
              <a:rPr lang="en-US" sz="1300" dirty="0"/>
              <a:t>Human </a:t>
            </a:r>
            <a:r>
              <a:rPr lang="en-US" sz="1300" b="1" dirty="0"/>
              <a:t>pathogens</a:t>
            </a:r>
            <a:r>
              <a:rPr lang="en-US" sz="1300" dirty="0"/>
              <a:t> can be spread through many routes; however, the fecal-oral route is most common. This can happen if a worker does not wash their hands after using the toilet and then handles produce, contaminating it with fecal </a:t>
            </a:r>
            <a:r>
              <a:rPr lang="en-US" sz="1300" dirty="0" smtClean="0"/>
              <a:t>material.</a:t>
            </a:r>
          </a:p>
          <a:p>
            <a:pPr marL="181994" indent="-181994">
              <a:buFont typeface="Arial" pitchFamily="34" charset="0"/>
              <a:buChar char="•"/>
            </a:pPr>
            <a:r>
              <a:rPr lang="en-US" sz="1300" dirty="0" smtClean="0"/>
              <a:t>Pathogens </a:t>
            </a:r>
            <a:r>
              <a:rPr lang="en-US" sz="1300" dirty="0"/>
              <a:t>can also spread through saliva and mucus, and contact with other contaminated surfaces. </a:t>
            </a:r>
            <a:r>
              <a:rPr lang="en-US" sz="1300" dirty="0" smtClean="0"/>
              <a:t>For example,</a:t>
            </a:r>
            <a:r>
              <a:rPr lang="en-US" sz="1300" baseline="0" dirty="0" smtClean="0"/>
              <a:t> hands may become contaminated while eating, smoking, or sneezing.</a:t>
            </a:r>
            <a:endParaRPr lang="en-US" sz="1300" dirty="0" smtClean="0"/>
          </a:p>
          <a:p>
            <a:pPr marL="181994" indent="-181994">
              <a:buFont typeface="Arial" pitchFamily="34" charset="0"/>
              <a:buChar char="•"/>
            </a:pPr>
            <a:r>
              <a:rPr lang="en-US" sz="1300" dirty="0" smtClean="0"/>
              <a:t>Workers must wash their hands at times where hands may have become contaminated.</a:t>
            </a:r>
            <a:r>
              <a:rPr lang="en-US" sz="1300" baseline="0" dirty="0" smtClean="0"/>
              <a:t> </a:t>
            </a:r>
          </a:p>
          <a:p>
            <a:pPr marL="181994" indent="-181994">
              <a:buFont typeface="Arial" pitchFamily="34" charset="0"/>
              <a:buChar char="•"/>
            </a:pPr>
            <a:r>
              <a:rPr lang="en-US" sz="1300" dirty="0" smtClean="0"/>
              <a:t>Worker </a:t>
            </a:r>
            <a:r>
              <a:rPr lang="en-US" sz="1300" dirty="0"/>
              <a:t>training should include how to wash hands and workers should be given opportunities to practice this skill during the training.  </a:t>
            </a:r>
          </a:p>
          <a:p>
            <a:pPr marL="181994" indent="-181994">
              <a:buFont typeface="Arial" pitchFamily="34" charset="0"/>
              <a:buChar char="•"/>
            </a:pPr>
            <a:r>
              <a:rPr lang="en-US" sz="1300" dirty="0" smtClean="0"/>
              <a:t>Workers must </a:t>
            </a:r>
            <a:r>
              <a:rPr lang="en-US" sz="1300" dirty="0"/>
              <a:t>know what to do if they are ill or injure themselves while working. This reduces the risks of </a:t>
            </a:r>
            <a:r>
              <a:rPr lang="en-US" sz="1300" b="0" i="0" dirty="0" smtClean="0"/>
              <a:t>human pathogens</a:t>
            </a:r>
            <a:r>
              <a:rPr lang="en-US" sz="1300" dirty="0" smtClean="0"/>
              <a:t>,</a:t>
            </a:r>
            <a:r>
              <a:rPr lang="en-US" sz="1300" baseline="0" dirty="0" smtClean="0"/>
              <a:t> </a:t>
            </a:r>
            <a:r>
              <a:rPr lang="en-US" sz="1300" dirty="0" smtClean="0"/>
              <a:t>blood, </a:t>
            </a:r>
            <a:r>
              <a:rPr lang="en-US" sz="1300" dirty="0"/>
              <a:t>and other bodily fluids contaminating fresh produce, fields, and packinghouses. </a:t>
            </a:r>
          </a:p>
          <a:p>
            <a:pPr marL="181994" indent="-181994">
              <a:buFont typeface="Arial" pitchFamily="34" charset="0"/>
              <a:buChar char="•"/>
            </a:pPr>
            <a:r>
              <a:rPr lang="en-US" sz="1300" dirty="0" smtClean="0"/>
              <a:t>Remember</a:t>
            </a:r>
            <a:r>
              <a:rPr lang="en-US" sz="1300" dirty="0"/>
              <a:t>, workers and the training they receive are very important since workers play a key role in farm food safety.</a:t>
            </a:r>
          </a:p>
          <a:p>
            <a:endParaRPr lang="en-US" sz="1300" dirty="0"/>
          </a:p>
          <a:p>
            <a:pPr marL="181994" indent="-181994">
              <a:buFont typeface="Arial" pitchFamily="34" charset="0"/>
              <a:buChar char="•"/>
            </a:pPr>
            <a:r>
              <a:rPr lang="en-US" sz="1300" b="1" dirty="0"/>
              <a:t>Example outbreak: </a:t>
            </a:r>
            <a:r>
              <a:rPr lang="en-US" sz="1300" dirty="0"/>
              <a:t>Hepatitis A in Green Onions</a:t>
            </a:r>
          </a:p>
          <a:p>
            <a:pPr marL="667312" lvl="1" indent="-181994">
              <a:buFont typeface="Courier New" pitchFamily="49" charset="0"/>
              <a:buChar char="o"/>
            </a:pPr>
            <a:r>
              <a:rPr lang="en-US" sz="1300" dirty="0"/>
              <a:t>Calvin, L., </a:t>
            </a:r>
            <a:r>
              <a:rPr lang="en-US" sz="1300" dirty="0" err="1"/>
              <a:t>Avendaño</a:t>
            </a:r>
            <a:r>
              <a:rPr lang="en-US" sz="1300" dirty="0"/>
              <a:t>, B., </a:t>
            </a:r>
            <a:r>
              <a:rPr lang="en-US" sz="1300" dirty="0" err="1"/>
              <a:t>Schwentesius</a:t>
            </a:r>
            <a:r>
              <a:rPr lang="en-US" sz="1300" dirty="0"/>
              <a:t>, R. (2004). The economics of food safety: The case of green onions and Hepatitis A outbreaks. </a:t>
            </a:r>
            <a:r>
              <a:rPr lang="en-US" sz="1300" i="1" dirty="0"/>
              <a:t>Electronic Outlook Report from the Economic Research Service</a:t>
            </a:r>
            <a:r>
              <a:rPr lang="en-US" sz="1300" dirty="0"/>
              <a:t>. </a:t>
            </a:r>
            <a:r>
              <a:rPr lang="en-US" sz="1300" dirty="0" smtClean="0"/>
              <a:t>http</a:t>
            </a:r>
            <a:r>
              <a:rPr lang="en-US" sz="1300" dirty="0"/>
              <a:t>://www.ers.usda.gov/publications/vgs/nov04/VGS30501/VGS30501.pdf </a:t>
            </a:r>
          </a:p>
          <a:p>
            <a:pPr marL="667312" lvl="1" indent="-181994">
              <a:buFont typeface="Courier New" pitchFamily="49" charset="0"/>
              <a:buChar char="o"/>
            </a:pPr>
            <a:r>
              <a:rPr lang="en-US" sz="1300" dirty="0" smtClean="0"/>
              <a:t>Centers </a:t>
            </a:r>
            <a:r>
              <a:rPr lang="en-US" sz="1300" dirty="0"/>
              <a:t>for Disease Control and Prevention (CDC). (2003). </a:t>
            </a:r>
            <a:r>
              <a:rPr lang="en-US" sz="1300" i="1" dirty="0"/>
              <a:t>Hepatitis A Outbreak Associated with Green Onions at a Restaurant </a:t>
            </a:r>
            <a:r>
              <a:rPr lang="en-US" sz="1300" i="1" dirty="0" smtClean="0"/>
              <a:t>— </a:t>
            </a:r>
            <a:r>
              <a:rPr lang="en-US" sz="1300" i="1" dirty="0"/>
              <a:t>Monaca, Pennsylvania, 2003</a:t>
            </a:r>
            <a:r>
              <a:rPr lang="en-US" sz="1300" dirty="0"/>
              <a:t>. </a:t>
            </a:r>
            <a:r>
              <a:rPr lang="en-US" sz="1300" dirty="0" smtClean="0"/>
              <a:t>http</a:t>
            </a:r>
            <a:r>
              <a:rPr lang="en-US" sz="1300" dirty="0"/>
              <a:t>://www.cdc.gov/mmwr/preview/mmwrhtml/mm5247a5.htm </a:t>
            </a:r>
            <a:endParaRPr lang="en-US" sz="1100" dirty="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3133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t>Here are some ways that workers can introduce contamination.</a:t>
            </a:r>
          </a:p>
          <a:p>
            <a:pPr marL="181994" indent="-181994">
              <a:buFont typeface="Arial" pitchFamily="34" charset="0"/>
              <a:buChar char="•"/>
            </a:pPr>
            <a:r>
              <a:rPr lang="en-US" baseline="0" dirty="0" smtClean="0"/>
              <a:t>Feces (poop) can contaminate produce directly if workers defecate (poop) in the field or if there is a leak in the sewage system.</a:t>
            </a:r>
          </a:p>
          <a:p>
            <a:pPr marL="181994" indent="-181994">
              <a:buFont typeface="Arial" pitchFamily="34" charset="0"/>
              <a:buChar char="•"/>
            </a:pPr>
            <a:r>
              <a:rPr lang="en-US" baseline="0" dirty="0" smtClean="0"/>
              <a:t>Workers' hands can also </a:t>
            </a:r>
            <a:r>
              <a:rPr lang="en-US" b="1" baseline="0" dirty="0" smtClean="0"/>
              <a:t>cross-contaminate</a:t>
            </a:r>
            <a:r>
              <a:rPr lang="en-US" baseline="0" dirty="0" smtClean="0"/>
              <a:t> produce if they do not wash their hands after using the toilet or returning from a break (e.g., after eating or smoking) and then handling produce.</a:t>
            </a:r>
          </a:p>
          <a:p>
            <a:pPr marL="181994" indent="-181994">
              <a:buFont typeface="Arial" pitchFamily="34" charset="0"/>
              <a:buChar char="•"/>
            </a:pPr>
            <a:r>
              <a:rPr lang="en-US" baseline="0" dirty="0" smtClean="0"/>
              <a:t>Another example of indirect contamination can occur when workers' clothing is contaminated for example, by animal feces, that can be transmitted to covered produce or food contact surfaces. When working with animals or handling manure, workers may need to use protective outer garments (e.g., aprons or coveralls) to protect their clothing from contamination.</a:t>
            </a:r>
          </a:p>
          <a:p>
            <a:pPr marL="181994" indent="-181994">
              <a:buFont typeface="Arial" pitchFamily="34" charset="0"/>
              <a:buChar char="•"/>
            </a:pPr>
            <a:r>
              <a:rPr lang="en-US" baseline="0" dirty="0" smtClean="0"/>
              <a:t>Injuries can result in blood or other bodily fluids contaminating produce, so it is also important to stress worker safety on the farm.</a:t>
            </a:r>
          </a:p>
          <a:p>
            <a:pPr marL="181994" indent="-181994">
              <a:buFont typeface="Arial" pitchFamily="34" charset="0"/>
              <a:buChar char="•"/>
            </a:pPr>
            <a:r>
              <a:rPr lang="en-US" baseline="0" dirty="0" smtClean="0"/>
              <a:t>Workers can contaminate tools/equipment if proper hygiene practices are not followed.</a:t>
            </a:r>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0601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a:buFont typeface="Arial" pitchFamily="34" charset="0"/>
              <a:buChar char="•"/>
            </a:pPr>
            <a:r>
              <a:rPr lang="en-US" baseline="0" dirty="0" smtClean="0"/>
              <a:t>Fresh fruits and vegetables often do not receive a “kill step” such as processing or cooking before being consumed. Pathogens that contaminate produce can cause foodborne illness if they are consumed. </a:t>
            </a:r>
          </a:p>
          <a:p>
            <a:pPr marL="181994" indent="-181994" defTabSz="970636">
              <a:buFont typeface="Arial" pitchFamily="34" charset="0"/>
              <a:buChar char="•"/>
              <a:defRPr/>
            </a:pPr>
            <a:r>
              <a:rPr lang="en-US" dirty="0" smtClean="0"/>
              <a:t>Workers are a critical part of any</a:t>
            </a:r>
            <a:r>
              <a:rPr lang="en-US" baseline="0" dirty="0" smtClean="0"/>
              <a:t> Farm Food Safety Plan because they are responsible for using food safety practices every day while they work.</a:t>
            </a:r>
          </a:p>
          <a:p>
            <a:pPr marL="181994" indent="-181994" defTabSz="970636">
              <a:buFont typeface="Arial" pitchFamily="34" charset="0"/>
              <a:buChar char="•"/>
              <a:defRPr/>
            </a:pPr>
            <a:r>
              <a:rPr lang="en-US" sz="1200" kern="1200" dirty="0" smtClean="0">
                <a:solidFill>
                  <a:schemeClr val="tx1"/>
                </a:solidFill>
                <a:effectLst/>
                <a:latin typeface="+mn-lt"/>
                <a:ea typeface="+mn-ea"/>
                <a:cs typeface="+mn-cs"/>
              </a:rPr>
              <a:t>Food safety practices </a:t>
            </a:r>
            <a:r>
              <a:rPr lang="en-US" sz="1200" b="0" i="0" kern="1200" dirty="0" smtClean="0">
                <a:solidFill>
                  <a:schemeClr val="tx1"/>
                </a:solidFill>
                <a:effectLst/>
                <a:latin typeface="+mn-lt"/>
                <a:ea typeface="+mn-ea"/>
                <a:cs typeface="+mn-cs"/>
              </a:rPr>
              <a:t>are</a:t>
            </a:r>
            <a:r>
              <a:rPr lang="en-US" sz="1200" kern="1200" dirty="0" smtClean="0">
                <a:solidFill>
                  <a:schemeClr val="tx1"/>
                </a:solidFill>
                <a:effectLst/>
                <a:latin typeface="+mn-lt"/>
                <a:ea typeface="+mn-ea"/>
                <a:cs typeface="+mn-cs"/>
              </a:rPr>
              <a:t> learned, so training is key to successful implementation.</a:t>
            </a:r>
            <a:endParaRPr lang="en-US" baseline="0" dirty="0" smtClean="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11175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marR="0" indent="-18199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As a farm owner and manager, it is important to realize the need to provide the following resources for workers. If toilets, toilet paper, water, soap, and paper towels are not provided, workers will not be able to properly use the toilet, wash their hands, and follow farm food safety policies.  It is also important to provide garbage cans, first aid kits and areas where workers can take a break without introducing contamination to fresh produce.</a:t>
            </a:r>
          </a:p>
          <a:p>
            <a:pPr marL="181994" marR="0" lvl="0" indent="-181994"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Keep in mind, on small farms, these facilities can be located inside the home or office </a:t>
            </a:r>
            <a:r>
              <a:rPr lang="en-US" b="0" i="0" baseline="0" dirty="0" smtClean="0"/>
              <a:t>as long as the same resources are provided. </a:t>
            </a:r>
          </a:p>
          <a:p>
            <a:pPr marL="181994" marR="0" lvl="0" indent="-181994"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Reusable towels are not allowed because of the risk of transferring </a:t>
            </a:r>
            <a:r>
              <a:rPr lang="en-US" b="0" baseline="0" dirty="0" smtClean="0"/>
              <a:t>pathogens </a:t>
            </a:r>
            <a:r>
              <a:rPr lang="en-US" baseline="0" dirty="0" smtClean="0"/>
              <a:t>from one person to another. Single-use paper towels are one acceptable option for workers to use to dry their hands.</a:t>
            </a:r>
          </a:p>
          <a:p>
            <a:pPr marL="181994" indent="-181994">
              <a:buFont typeface="Arial" pitchFamily="34" charset="0"/>
              <a:buChar char="•"/>
            </a:pPr>
            <a:r>
              <a:rPr lang="en-US" sz="1300" dirty="0" smtClean="0"/>
              <a:t>§ </a:t>
            </a:r>
            <a:r>
              <a:rPr lang="en-US" sz="1300" dirty="0"/>
              <a:t>112.129(a) requires that toilets must be provided for workers and readily accessible in growing areas during harvest activities, </a:t>
            </a:r>
            <a:r>
              <a:rPr lang="en-US" sz="1300" dirty="0" smtClean="0"/>
              <a:t>(b</a:t>
            </a:r>
            <a:r>
              <a:rPr lang="en-US" sz="1300" dirty="0"/>
              <a:t>) </a:t>
            </a:r>
            <a:r>
              <a:rPr lang="en-US" sz="1200" kern="1200" dirty="0" smtClean="0">
                <a:solidFill>
                  <a:schemeClr val="tx1"/>
                </a:solidFill>
                <a:effectLst/>
                <a:latin typeface="+mn-lt"/>
                <a:ea typeface="+mn-ea"/>
                <a:cs typeface="+mn-cs"/>
              </a:rPr>
              <a:t>that toilet facilities must be designed, located, and maintained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Prevent contamination of covered produce, food-contact surfaces, areas used for a covered activity, water sources, and water distribution systems with human waste;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 Be directly accessible for servicing, be serviced and cleaned at a frequency sufficient to ensure suitability of use, and be kept supplied with toilet paper;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(3) Provide for the sanitary disposal of waste and toilet paper.</a:t>
            </a:r>
          </a:p>
          <a:p>
            <a:pPr marL="181994" indent="-181994">
              <a:buFont typeface="Arial" pitchFamily="34" charset="0"/>
              <a:buChar char="•"/>
            </a:pPr>
            <a:r>
              <a:rPr lang="en-US" sz="1300" dirty="0" smtClean="0"/>
              <a:t>§ </a:t>
            </a:r>
            <a:r>
              <a:rPr lang="en-US" sz="1300" dirty="0"/>
              <a:t>112.130(b</a:t>
            </a:r>
            <a:r>
              <a:rPr lang="en-US" sz="1300" dirty="0" smtClean="0"/>
              <a:t>) requires handwashing </a:t>
            </a:r>
            <a:r>
              <a:rPr lang="en-US" sz="1300" dirty="0"/>
              <a:t>facilities have soap, </a:t>
            </a:r>
            <a:r>
              <a:rPr lang="en-US" sz="1300" dirty="0" smtClean="0"/>
              <a:t>running water</a:t>
            </a:r>
            <a:r>
              <a:rPr lang="en-US" sz="1300" dirty="0"/>
              <a:t>, and adequate drying devices to dry </a:t>
            </a:r>
            <a:r>
              <a:rPr lang="en-US" sz="1300" dirty="0" smtClean="0"/>
              <a:t>hands (such as single service towels, sanitary towel service, or</a:t>
            </a:r>
            <a:r>
              <a:rPr lang="en-US" sz="1300" baseline="0" dirty="0" smtClean="0"/>
              <a:t> </a:t>
            </a:r>
            <a:r>
              <a:rPr lang="en-US" sz="1300" dirty="0" smtClean="0"/>
              <a:t>electric hand dryers), </a:t>
            </a:r>
            <a:r>
              <a:rPr lang="en-US" sz="1300" dirty="0"/>
              <a:t>(c) requires that appropriate disposal of waste must be provided for dirty towels and </a:t>
            </a:r>
            <a:r>
              <a:rPr lang="en-US" sz="1300" dirty="0" smtClean="0"/>
              <a:t>wastewater.</a:t>
            </a:r>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0460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a:buFont typeface="Arial" pitchFamily="34" charset="0"/>
              <a:buChar char="•"/>
            </a:pPr>
            <a:r>
              <a:rPr lang="en-US" dirty="0" smtClean="0"/>
              <a:t>In order for workers to do their job and stay healthy, potable (drinking) water should be provided. This can help reduce the risk of dehydration and heat exhaustion. </a:t>
            </a:r>
          </a:p>
          <a:p>
            <a:pPr marL="181994" indent="-181994">
              <a:buFont typeface="Arial" pitchFamily="34" charset="0"/>
              <a:buChar char="•"/>
            </a:pPr>
            <a:r>
              <a:rPr lang="en-US" dirty="0" smtClean="0"/>
              <a:t>OSHA requires that “Potable water shall be provided and placed in locations readily accessible to all employees.”</a:t>
            </a:r>
          </a:p>
          <a:p>
            <a:pPr marL="181994" indent="-181994">
              <a:buFont typeface="Arial" pitchFamily="34" charset="0"/>
              <a:buChar char="•"/>
            </a:pPr>
            <a:r>
              <a:rPr lang="en-US" dirty="0" smtClean="0"/>
              <a:t>Single</a:t>
            </a:r>
            <a:r>
              <a:rPr lang="en-US" baseline="0" dirty="0" smtClean="0"/>
              <a:t> use cups should be provided so that workers are not sharing cups. </a:t>
            </a:r>
          </a:p>
          <a:p>
            <a:pPr marL="181994" indent="-181994">
              <a:buFont typeface="Arial" pitchFamily="34" charset="0"/>
              <a:buChar char="•"/>
            </a:pPr>
            <a:r>
              <a:rPr lang="en-US" baseline="0" dirty="0" smtClean="0"/>
              <a:t>If workers are allowed to bring their own water containers, make sure they are plastic (not glass) and that they know where they can refill their containers. </a:t>
            </a:r>
          </a:p>
          <a:p>
            <a:pPr marL="181994" indent="-181994">
              <a:buFont typeface="Arial" pitchFamily="34" charset="0"/>
              <a:buChar char="•"/>
            </a:pPr>
            <a:r>
              <a:rPr lang="en-US" baseline="0" dirty="0" smtClean="0"/>
              <a:t>Check local and state regulations regarding worker health and safety. Some states allow “hydration” fluids such as Gatorade</a:t>
            </a:r>
            <a:r>
              <a:rPr lang="en-US" baseline="30000" dirty="0" smtClean="0"/>
              <a:t>™</a:t>
            </a:r>
            <a:r>
              <a:rPr lang="en-US" baseline="0" dirty="0" smtClean="0"/>
              <a:t> or have specific requirements for sending workers home if it is too hot outside. </a:t>
            </a:r>
          </a:p>
          <a:p>
            <a:pPr marL="181994" indent="-181994">
              <a:buFont typeface="Arial" pitchFamily="34" charset="0"/>
              <a:buChar char="•"/>
            </a:pPr>
            <a:r>
              <a:rPr lang="en-US" dirty="0" smtClean="0"/>
              <a:t>§ 112.32(b)(6) requires n</a:t>
            </a:r>
            <a:r>
              <a:rPr lang="en-US" sz="1200" b="0" i="0" u="none" strike="noStrike" kern="1200" baseline="0" dirty="0" smtClean="0">
                <a:solidFill>
                  <a:schemeClr val="tx1"/>
                </a:solidFill>
                <a:latin typeface="+mn-lt"/>
                <a:ea typeface="+mn-ea"/>
                <a:cs typeface="+mn-cs"/>
              </a:rPr>
              <a:t>ot eating, chewing gum, or using tobacco products in an area used for a covered activity (however, drinking beverages is permitted in designated areas).</a:t>
            </a:r>
            <a:endParaRPr lang="en-US" dirty="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4544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994" indent="-181994">
              <a:buFont typeface="Arial" pitchFamily="34" charset="0"/>
              <a:buChar char="•"/>
            </a:pPr>
            <a:r>
              <a:rPr lang="en-US" dirty="0" smtClean="0"/>
              <a:t>This may seem obvious,</a:t>
            </a:r>
            <a:r>
              <a:rPr lang="en-US" baseline="0" dirty="0" smtClean="0"/>
              <a:t> but not using the toilets properly is a major food safety risk and happens more often than imagined.</a:t>
            </a:r>
          </a:p>
          <a:p>
            <a:pPr marL="181994" indent="-181994">
              <a:buFont typeface="Arial" pitchFamily="34" charset="0"/>
              <a:buChar char="•"/>
            </a:pPr>
            <a:r>
              <a:rPr lang="en-US" baseline="0" dirty="0" smtClean="0"/>
              <a:t>Urinating (peeing) and defecating (pooping) should be done in the toilet, NEVER in the field. </a:t>
            </a:r>
          </a:p>
          <a:p>
            <a:pPr marL="181994" indent="-181994">
              <a:buFont typeface="Arial" pitchFamily="34" charset="0"/>
              <a:buChar char="•"/>
            </a:pPr>
            <a:r>
              <a:rPr lang="en-US" baseline="0" dirty="0" smtClean="0"/>
              <a:t>Personnel must be provided with adequate, readily accessible toilet facilities (§ 112.129(a)) and a handwashing station must be in sufficiently close proximity to toilet facilities (§ 112.129(c)). </a:t>
            </a:r>
          </a:p>
          <a:p>
            <a:pPr marL="181994" indent="-181994">
              <a:buFont typeface="Arial" pitchFamily="34" charset="0"/>
              <a:buChar char="•"/>
            </a:pPr>
            <a:r>
              <a:rPr lang="en-US" baseline="0" dirty="0" smtClean="0"/>
              <a:t>Facilities should be clean, well-stocked, and close to where people are working (¼ mile or 5 minute walk) to encourage their use.  No one likes to use a dirty toilet or give up precious work time to do the right thing. </a:t>
            </a:r>
          </a:p>
          <a:p>
            <a:pPr marL="181994" indent="-181994">
              <a:buFont typeface="Arial" pitchFamily="34" charset="0"/>
              <a:buChar char="•"/>
            </a:pPr>
            <a:r>
              <a:rPr lang="en-US" sz="1300" dirty="0"/>
              <a:t>Some farms using portable toilets prefer to rent or buy portable facilities where the sink is located on the outside of the structure. This facilitates easier monitoring that farm workers are washing their hands after using the toilet.</a:t>
            </a:r>
            <a:endParaRPr lang="en-US" baseline="0" dirty="0" smtClean="0"/>
          </a:p>
          <a:p>
            <a:pPr marL="181994" indent="-181994">
              <a:buFont typeface="Arial" pitchFamily="34" charset="0"/>
              <a:buChar char="•"/>
            </a:pPr>
            <a:r>
              <a:rPr lang="en-US" baseline="0" dirty="0" smtClean="0"/>
              <a:t>Certain practices may create greater risks of contamination, such as toilet paper being placed in a garbage can or on the floor next to the toilet.  This may require additional training if a grower finds this type of problem on their farm. </a:t>
            </a:r>
          </a:p>
          <a:p>
            <a:pPr marL="181994" indent="-181994">
              <a:buFont typeface="Arial" pitchFamily="34" charset="0"/>
              <a:buChar char="•"/>
            </a:pPr>
            <a:r>
              <a:rPr lang="en-US" baseline="0" dirty="0" smtClean="0"/>
              <a:t>Toilet facilities should be monitored daily to ensure they are well-stocked, clean, and working properly.  </a:t>
            </a:r>
          </a:p>
          <a:p>
            <a:pPr marL="181994" indent="-181994">
              <a:buFont typeface="Arial" pitchFamily="34" charset="0"/>
              <a:buChar char="•"/>
            </a:pPr>
            <a:r>
              <a:rPr lang="en-US" baseline="0" dirty="0" smtClean="0"/>
              <a:t>Workers should be instructed to tell their supervisors if there is a problem so that it can be fixed.</a:t>
            </a:r>
            <a:endParaRPr lang="en-US" dirty="0"/>
          </a:p>
        </p:txBody>
      </p:sp>
      <p:sp>
        <p:nvSpPr>
          <p:cNvPr id="4" name="Slide Number Placeholder 3"/>
          <p:cNvSpPr>
            <a:spLocks noGrp="1"/>
          </p:cNvSpPr>
          <p:nvPr>
            <p:ph type="sldNum" sz="quarter" idx="10"/>
          </p:nvPr>
        </p:nvSpPr>
        <p:spPr/>
        <p:txBody>
          <a:bodyPr/>
          <a:lstStyle/>
          <a:p>
            <a:fld id="{230CD445-F6A8-4E13-9804-7D4FBC65558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4564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1C8410-9520-42F8-A652-48C29DF33677}"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C8410-9520-42F8-A652-48C29DF33677}"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C8410-9520-42F8-A652-48C29DF33677}"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5523351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st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533400"/>
            <a:ext cx="6477000" cy="3124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3974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w/ Logo">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64770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0200" y="1905000"/>
            <a:ext cx="6477000" cy="35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85889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19250" y="447675"/>
            <a:ext cx="6473952"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19250" y="2203450"/>
            <a:ext cx="64770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7032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64770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752600" y="1905000"/>
            <a:ext cx="6477000" cy="35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021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6400" y="1981200"/>
            <a:ext cx="6477000" cy="1362075"/>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676400" y="481013"/>
            <a:ext cx="64770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1273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199"/>
            <a:ext cx="6477000" cy="1143000"/>
          </a:xfrm>
        </p:spPr>
        <p:txBody>
          <a:bodyPr/>
          <a:lstStyle>
            <a:lvl1pPr>
              <a:defRPr>
                <a:solidFill>
                  <a:schemeClr val="bg1"/>
                </a:solidFill>
              </a:defRPr>
            </a:lvl1pPr>
          </a:lstStyle>
          <a:p>
            <a:r>
              <a:rPr lang="en-US" smtClean="0"/>
              <a:t>Click to edit Master title style</a:t>
            </a:r>
            <a:endParaRPr lang="en-US"/>
          </a:p>
        </p:txBody>
      </p:sp>
      <p:sp>
        <p:nvSpPr>
          <p:cNvPr id="11" name="Content Placeholder 3"/>
          <p:cNvSpPr>
            <a:spLocks noGrp="1"/>
          </p:cNvSpPr>
          <p:nvPr>
            <p:ph sz="half" idx="13"/>
          </p:nvPr>
        </p:nvSpPr>
        <p:spPr>
          <a:xfrm>
            <a:off x="1676400" y="1828800"/>
            <a:ext cx="3124200" cy="3657599"/>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3"/>
          <p:cNvSpPr>
            <a:spLocks noGrp="1"/>
          </p:cNvSpPr>
          <p:nvPr>
            <p:ph sz="half" idx="14"/>
          </p:nvPr>
        </p:nvSpPr>
        <p:spPr>
          <a:xfrm>
            <a:off x="5029200" y="1828800"/>
            <a:ext cx="3124200" cy="3657599"/>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3912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6477000" cy="1143000"/>
          </a:xfrm>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592842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C8410-9520-42F8-A652-48C29DF33677}"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88831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Footer and Date">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7315200" y="6019800"/>
            <a:ext cx="1219200" cy="381000"/>
          </a:xfrm>
          <a:prstGeom prst="rect">
            <a:avLst/>
          </a:prstGeom>
        </p:spPr>
        <p:txBody>
          <a:bodyPr/>
          <a:lstStyle>
            <a:lvl1pPr>
              <a:defRPr sz="1200">
                <a:solidFill>
                  <a:schemeClr val="bg1"/>
                </a:solidFill>
              </a:defRPr>
            </a:lvl1pPr>
          </a:lstStyle>
          <a:p>
            <a:pPr fontAlgn="base">
              <a:spcBef>
                <a:spcPct val="0"/>
              </a:spcBef>
              <a:spcAft>
                <a:spcPct val="0"/>
              </a:spcAft>
              <a:defRPr/>
            </a:pPr>
            <a:endParaRPr lang="en-US" dirty="0">
              <a:solidFill>
                <a:prstClr val="white"/>
              </a:solidFill>
              <a:latin typeface="Arial" charset="0"/>
            </a:endParaRPr>
          </a:p>
        </p:txBody>
      </p:sp>
      <p:sp>
        <p:nvSpPr>
          <p:cNvPr id="5" name="Footer Placeholder 4"/>
          <p:cNvSpPr>
            <a:spLocks noGrp="1"/>
          </p:cNvSpPr>
          <p:nvPr>
            <p:ph type="ftr" sz="quarter" idx="3"/>
          </p:nvPr>
        </p:nvSpPr>
        <p:spPr>
          <a:xfrm>
            <a:off x="381000" y="5562600"/>
            <a:ext cx="8181975" cy="320675"/>
          </a:xfrm>
          <a:prstGeom prst="rect">
            <a:avLst/>
          </a:prstGeom>
        </p:spPr>
        <p:txBody>
          <a:bodyPr/>
          <a:lstStyle>
            <a:lvl1pPr fontAlgn="auto">
              <a:spcBef>
                <a:spcPts val="0"/>
              </a:spcBef>
              <a:spcAft>
                <a:spcPts val="0"/>
              </a:spcAft>
              <a:defRPr sz="1200">
                <a:solidFill>
                  <a:schemeClr val="bg1"/>
                </a:solidFill>
                <a:latin typeface="Arial" pitchFamily="34" charset="0"/>
                <a:cs typeface="Arial"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157458116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4343400"/>
            <a:ext cx="5486400" cy="566738"/>
          </a:xfr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895600" y="152400"/>
            <a:ext cx="5486400" cy="4114800"/>
          </a:xfrm>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895600" y="4910138"/>
            <a:ext cx="5486400" cy="884238"/>
          </a:xfrm>
        </p:spPr>
        <p:txBody>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673377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pic>
        <p:nvPicPr>
          <p:cNvPr id="4099"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2819400" y="2057400"/>
            <a:ext cx="6324600" cy="1752600"/>
          </a:xfrm>
        </p:spPr>
        <p:txBody>
          <a:bodyPr/>
          <a:lstStyle>
            <a:lvl1pPr algn="l">
              <a:defRPr sz="5000" b="1">
                <a:solidFill>
                  <a:schemeClr val="tx1"/>
                </a:solidFill>
              </a:defRPr>
            </a:lvl1pPr>
          </a:lstStyle>
          <a:p>
            <a:endParaRPr lang="en-US" dirty="0"/>
          </a:p>
        </p:txBody>
      </p:sp>
      <p:pic>
        <p:nvPicPr>
          <p:cNvPr id="10" name="Picture 9"/>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8800" y="246888"/>
            <a:ext cx="3557271" cy="72877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943600" y="5890814"/>
            <a:ext cx="2971800" cy="752122"/>
          </a:xfrm>
          <a:prstGeom prst="rect">
            <a:avLst/>
          </a:prstGeom>
        </p:spPr>
      </p:pic>
    </p:spTree>
    <p:extLst>
      <p:ext uri="{BB962C8B-B14F-4D97-AF65-F5344CB8AC3E}">
        <p14:creationId xmlns:p14="http://schemas.microsoft.com/office/powerpoint/2010/main" val="252971660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base">
              <a:spcBef>
                <a:spcPct val="0"/>
              </a:spcBef>
              <a:spcAft>
                <a:spcPct val="0"/>
              </a:spcAft>
              <a:defRPr/>
            </a:pPr>
            <a:endParaRPr lang="en-US">
              <a:solidFill>
                <a:prstClr val="black"/>
              </a:solidFill>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a:solidFill>
                <a:prstClr val="black"/>
              </a:solidFill>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base">
              <a:spcBef>
                <a:spcPct val="0"/>
              </a:spcBef>
              <a:spcAft>
                <a:spcPct val="0"/>
              </a:spcAft>
            </a:pPr>
            <a:fld id="{E60F61E0-5F8E-BA43-9057-824846A03CD0}" type="slidenum">
              <a:rPr lang="en-US">
                <a:solidFill>
                  <a:prstClr val="black"/>
                </a:solidFill>
                <a:latin typeface="Arial" charset="0"/>
              </a:rPr>
              <a:pPr fontAlgn="base">
                <a:spcBef>
                  <a:spcPct val="0"/>
                </a:spcBef>
                <a:spcAft>
                  <a:spcPct val="0"/>
                </a:spcAft>
              </a:pPr>
              <a:t>‹#›</a:t>
            </a:fld>
            <a:endParaRPr lang="en-US">
              <a:solidFill>
                <a:prstClr val="black"/>
              </a:solidFill>
              <a:latin typeface="Arial" charset="0"/>
            </a:endParaRPr>
          </a:p>
        </p:txBody>
      </p:sp>
    </p:spTree>
    <p:extLst>
      <p:ext uri="{BB962C8B-B14F-4D97-AF65-F5344CB8AC3E}">
        <p14:creationId xmlns:p14="http://schemas.microsoft.com/office/powerpoint/2010/main" val="939751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st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533400"/>
            <a:ext cx="6477000" cy="3124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127180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64770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752600" y="1905000"/>
            <a:ext cx="6477000" cy="3505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410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6477000" cy="1143000"/>
          </a:xfrm>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932765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8098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1C8410-9520-42F8-A652-48C29DF33677}"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1C8410-9520-42F8-A652-48C29DF33677}"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1C8410-9520-42F8-A652-48C29DF33677}"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1C8410-9520-42F8-A652-48C29DF33677}"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C8410-9520-42F8-A652-48C29DF33677}"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CFD8E-DED1-445D-90A2-DF6AD4BFFB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C8410-9520-42F8-A652-48C29DF33677}"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CFD8E-DED1-445D-90A2-DF6AD4BFFB89}"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81C8410-9520-42F8-A652-48C29DF33677}" type="datetimeFigureOut">
              <a:rPr lang="en-US" smtClean="0"/>
              <a:t>11/28/2017</a:t>
            </a:fld>
            <a:endParaRPr lang="en-US"/>
          </a:p>
        </p:txBody>
      </p:sp>
      <p:sp>
        <p:nvSpPr>
          <p:cNvPr id="9" name="Slide Number Placeholder 8"/>
          <p:cNvSpPr>
            <a:spLocks noGrp="1"/>
          </p:cNvSpPr>
          <p:nvPr>
            <p:ph type="sldNum" sz="quarter" idx="11"/>
          </p:nvPr>
        </p:nvSpPr>
        <p:spPr/>
        <p:txBody>
          <a:bodyPr/>
          <a:lstStyle/>
          <a:p>
            <a:fld id="{496CFD8E-DED1-445D-90A2-DF6AD4BFFB89}"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96CFD8E-DED1-445D-90A2-DF6AD4BFFB89}"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81C8410-9520-42F8-A652-48C29DF33677}" type="datetimeFigureOut">
              <a:rPr lang="en-US" smtClean="0"/>
              <a:t>11/28/2017</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26" name="Title Placeholder 1"/>
          <p:cNvSpPr>
            <a:spLocks noGrp="1"/>
          </p:cNvSpPr>
          <p:nvPr>
            <p:ph type="title"/>
          </p:nvPr>
        </p:nvSpPr>
        <p:spPr bwMode="auto">
          <a:xfrm>
            <a:off x="2362200" y="228600"/>
            <a:ext cx="647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2362200" y="1676400"/>
            <a:ext cx="6477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Slide Number Placeholder 5"/>
          <p:cNvSpPr txBox="1">
            <a:spLocks/>
          </p:cNvSpPr>
          <p:nvPr userDrawn="1"/>
        </p:nvSpPr>
        <p:spPr>
          <a:xfrm>
            <a:off x="8515350" y="6457950"/>
            <a:ext cx="609600" cy="381000"/>
          </a:xfrm>
          <a:prstGeom prst="rect">
            <a:avLst/>
          </a:prstGeom>
          <a:ln>
            <a:noFill/>
          </a:ln>
        </p:spPr>
        <p:txBody>
          <a:bodyPr/>
          <a:lstStyle>
            <a:defPPr>
              <a:defRPr lang="en-US"/>
            </a:defPPr>
            <a:lvl1pPr algn="r" rtl="0" fontAlgn="auto">
              <a:spcBef>
                <a:spcPts val="0"/>
              </a:spcBef>
              <a:spcAft>
                <a:spcPts val="0"/>
              </a:spcAft>
              <a:defRPr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3208B27-ACAD-4933-9425-B3E05ADB9A0C}" type="slidenum">
              <a:rPr lang="en-US" smtClean="0">
                <a:solidFill>
                  <a:srgbClr val="006600"/>
                </a:solidFill>
              </a:rPr>
              <a:pPr>
                <a:defRPr/>
              </a:pPr>
              <a:t>‹#›</a:t>
            </a:fld>
            <a:endParaRPr lang="en-US" dirty="0">
              <a:solidFill>
                <a:srgbClr val="006600"/>
              </a:solidFill>
            </a:endParaRPr>
          </a:p>
        </p:txBody>
      </p:sp>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990478" y="6086375"/>
            <a:ext cx="3257922" cy="667450"/>
          </a:xfrm>
          <a:prstGeom prst="rect">
            <a:avLst/>
          </a:prstGeom>
        </p:spPr>
      </p:pic>
    </p:spTree>
    <p:extLst>
      <p:ext uri="{BB962C8B-B14F-4D97-AF65-F5344CB8AC3E}">
        <p14:creationId xmlns:p14="http://schemas.microsoft.com/office/powerpoint/2010/main" val="2798195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hf hdr="0"/>
  <p:txStyles>
    <p:titleStyle>
      <a:lvl1pPr algn="l"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26" name="Title Placeholder 1"/>
          <p:cNvSpPr>
            <a:spLocks noGrp="1"/>
          </p:cNvSpPr>
          <p:nvPr>
            <p:ph type="title"/>
          </p:nvPr>
        </p:nvSpPr>
        <p:spPr bwMode="auto">
          <a:xfrm>
            <a:off x="2362200" y="228600"/>
            <a:ext cx="647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2362200" y="1676400"/>
            <a:ext cx="6477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Slide Number Placeholder 5"/>
          <p:cNvSpPr txBox="1">
            <a:spLocks/>
          </p:cNvSpPr>
          <p:nvPr userDrawn="1"/>
        </p:nvSpPr>
        <p:spPr>
          <a:xfrm>
            <a:off x="8515350" y="6457950"/>
            <a:ext cx="609600" cy="381000"/>
          </a:xfrm>
          <a:prstGeom prst="rect">
            <a:avLst/>
          </a:prstGeom>
          <a:ln>
            <a:noFill/>
          </a:ln>
        </p:spPr>
        <p:txBody>
          <a:bodyPr/>
          <a:lstStyle>
            <a:defPPr>
              <a:defRPr lang="en-US"/>
            </a:defPPr>
            <a:lvl1pPr algn="r" rtl="0" fontAlgn="auto">
              <a:spcBef>
                <a:spcPts val="0"/>
              </a:spcBef>
              <a:spcAft>
                <a:spcPts val="0"/>
              </a:spcAft>
              <a:defRPr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3208B27-ACAD-4933-9425-B3E05ADB9A0C}" type="slidenum">
              <a:rPr lang="en-US" smtClean="0">
                <a:solidFill>
                  <a:srgbClr val="006600"/>
                </a:solidFill>
              </a:rPr>
              <a:pPr>
                <a:defRPr/>
              </a:pPr>
              <a:t>‹#›</a:t>
            </a:fld>
            <a:endParaRPr lang="en-US" dirty="0">
              <a:solidFill>
                <a:srgbClr val="006600"/>
              </a:solidFill>
            </a:endParaRPr>
          </a:p>
        </p:txBody>
      </p:sp>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90478" y="6086375"/>
            <a:ext cx="3257922" cy="667450"/>
          </a:xfrm>
          <a:prstGeom prst="rect">
            <a:avLst/>
          </a:prstGeom>
        </p:spPr>
      </p:pic>
    </p:spTree>
    <p:extLst>
      <p:ext uri="{BB962C8B-B14F-4D97-AF65-F5344CB8AC3E}">
        <p14:creationId xmlns:p14="http://schemas.microsoft.com/office/powerpoint/2010/main" val="21938031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iming>
    <p:tnLst>
      <p:par>
        <p:cTn id="1" dur="indefinite" restart="never" nodeType="tmRoot"/>
      </p:par>
    </p:tnLst>
  </p:timing>
  <p:hf hdr="0"/>
  <p:txStyles>
    <p:titleStyle>
      <a:lvl1pPr algn="l"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hallsservall.com/" TargetMode="External"/><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hyperlink" Target="http://www.google.com/url?sa=i&amp;rct=j&amp;q=cats+on+farms&amp;source=images&amp;cd=&amp;cad=rja&amp;docid=D2j-zuHlp5K20M&amp;tbnid=cf5ofUe7NZ1qpM:&amp;ved=0CAUQjRw&amp;url=http://felineunderground.blogspot.com/2010_10_01_archive.html&amp;ei=6s0bUev1KMb00QHR_oDoCQ&amp;bvm=bv.42261806,d.dmQ&amp;psig=AFQjCNGVea3Sz_kkomDPAEwSTAyU5NznfA&amp;ust=1360863048771389" TargetMode="Externa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hyperlink" Target="http://www.google.com/url?sa=i&amp;rct=j&amp;q=chickens&amp;source=images&amp;cd=&amp;cad=rja&amp;docid=kaKeMkpr2KScXM&amp;tbnid=8TZbwUm9484BhM:&amp;ved=0CAUQjRw&amp;url=http://holisticmanagement.org/featured-blog-posts/book-review-by-ann-adams-of-the-small-scale-poultry-flock-by-harvey-ussery/attachment/chickens2small/&amp;ei=ic4bUYDgH8Wq0AGtlYEY&amp;bvm=bv.42261806,d.dmQ&amp;psig=AFQjCNHkkyr2705LM-bEiVwc-f7ifabFyw&amp;ust=1360863201288479" TargetMode="External"/><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78.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7.emf"/></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543800" cy="2593975"/>
          </a:xfrm>
        </p:spPr>
        <p:txBody>
          <a:bodyPr/>
          <a:lstStyle/>
          <a:p>
            <a:r>
              <a:rPr lang="en-US" sz="5400" dirty="0" smtClean="0"/>
              <a:t>Good Agricultural Practices and Pre-Harvest Contamination</a:t>
            </a:r>
            <a:endParaRPr lang="en-US" sz="5400" dirty="0"/>
          </a:p>
        </p:txBody>
      </p:sp>
      <p:sp>
        <p:nvSpPr>
          <p:cNvPr id="3" name="Subtitle 2"/>
          <p:cNvSpPr>
            <a:spLocks noGrp="1"/>
          </p:cNvSpPr>
          <p:nvPr>
            <p:ph type="subTitle" idx="1"/>
          </p:nvPr>
        </p:nvSpPr>
        <p:spPr/>
        <p:txBody>
          <a:bodyPr>
            <a:normAutofit lnSpcReduction="10000"/>
          </a:bodyPr>
          <a:lstStyle/>
          <a:p>
            <a:pPr algn="ctr"/>
            <a:r>
              <a:rPr lang="en-US" dirty="0" smtClean="0"/>
              <a:t>2017 Presentation </a:t>
            </a:r>
          </a:p>
          <a:p>
            <a:pPr algn="ctr"/>
            <a:r>
              <a:rPr lang="en-US" dirty="0" smtClean="0"/>
              <a:t>Adapted by Dave Martin and Justine Beaulieu</a:t>
            </a:r>
          </a:p>
          <a:p>
            <a:pPr algn="ctr"/>
            <a:r>
              <a:rPr lang="en-US" dirty="0" smtClean="0"/>
              <a:t>Original by Donna Pahl</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275" r="6737" b="12834"/>
          <a:stretch/>
        </p:blipFill>
        <p:spPr bwMode="auto">
          <a:xfrm>
            <a:off x="343423" y="5791200"/>
            <a:ext cx="4609577" cy="707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746813"/>
            <a:ext cx="872714" cy="815787"/>
          </a:xfrm>
          <a:prstGeom prst="rect">
            <a:avLst/>
          </a:prstGeom>
          <a:noFill/>
          <a:ln>
            <a:noFill/>
          </a:ln>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8061" y="5777344"/>
            <a:ext cx="1790592" cy="8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493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noAutofit/>
          </a:bodyPr>
          <a:lstStyle/>
          <a:p>
            <a:pPr>
              <a:defRPr/>
            </a:pPr>
            <a:r>
              <a:rPr lang="en-US" sz="4000" dirty="0"/>
              <a:t>Is Food Safety Just a Problem for </a:t>
            </a:r>
            <a:r>
              <a:rPr lang="en-US" sz="4000" dirty="0" smtClean="0"/>
              <a:t>Wholesale Growers? … </a:t>
            </a:r>
            <a:r>
              <a:rPr lang="en-US" sz="4000" b="1" i="1" dirty="0" smtClean="0">
                <a:effectLst>
                  <a:outerShdw blurRad="38100" dist="38100" dir="2700000" algn="tl">
                    <a:srgbClr val="000000">
                      <a:alpha val="43137"/>
                    </a:srgbClr>
                  </a:outerShdw>
                </a:effectLst>
              </a:rPr>
              <a:t>NO</a:t>
            </a:r>
            <a:endParaRPr lang="en-US" sz="4000" b="1" i="1" dirty="0">
              <a:effectLst>
                <a:outerShdw blurRad="38100" dist="38100" dir="2700000" algn="tl">
                  <a:srgbClr val="000000">
                    <a:alpha val="43137"/>
                  </a:srgbClr>
                </a:outerShdw>
              </a:effectLst>
            </a:endParaRPr>
          </a:p>
        </p:txBody>
      </p:sp>
      <p:sp>
        <p:nvSpPr>
          <p:cNvPr id="226307" name="Rectangle 3"/>
          <p:cNvSpPr>
            <a:spLocks noGrp="1" noChangeArrowheads="1"/>
          </p:cNvSpPr>
          <p:nvPr>
            <p:ph idx="1"/>
          </p:nvPr>
        </p:nvSpPr>
        <p:spPr>
          <a:xfrm>
            <a:off x="304800" y="1676400"/>
            <a:ext cx="8229600" cy="4525962"/>
          </a:xfrm>
        </p:spPr>
        <p:txBody>
          <a:bodyPr/>
          <a:lstStyle/>
          <a:p>
            <a:pPr>
              <a:defRPr/>
            </a:pPr>
            <a:r>
              <a:rPr lang="en-US" sz="2800" dirty="0" smtClean="0"/>
              <a:t>There </a:t>
            </a:r>
            <a:r>
              <a:rPr lang="en-US" sz="2800" dirty="0"/>
              <a:t>are </a:t>
            </a:r>
            <a:r>
              <a:rPr lang="en-US" sz="2800" dirty="0" smtClean="0"/>
              <a:t>five </a:t>
            </a:r>
            <a:r>
              <a:rPr lang="en-US" sz="2800" dirty="0"/>
              <a:t>high-risk fruit and vegetable crops</a:t>
            </a:r>
            <a:r>
              <a:rPr lang="en-US" sz="2800" dirty="0" smtClean="0"/>
              <a:t>….and we </a:t>
            </a:r>
            <a:r>
              <a:rPr lang="en-US" sz="2800" dirty="0"/>
              <a:t>grow </a:t>
            </a:r>
            <a:r>
              <a:rPr lang="en-US" sz="2800" dirty="0" smtClean="0"/>
              <a:t>and direct-market them </a:t>
            </a:r>
            <a:r>
              <a:rPr lang="en-US" sz="2800" dirty="0"/>
              <a:t>all </a:t>
            </a:r>
            <a:r>
              <a:rPr lang="en-US" sz="2800" dirty="0" smtClean="0"/>
              <a:t>locally:</a:t>
            </a:r>
            <a:endParaRPr lang="en-US" sz="2800" dirty="0"/>
          </a:p>
          <a:p>
            <a:pPr lvl="1">
              <a:defRPr/>
            </a:pPr>
            <a:r>
              <a:rPr lang="en-US" sz="2600" b="1" dirty="0"/>
              <a:t>Leafy greens </a:t>
            </a:r>
            <a:r>
              <a:rPr lang="en-US" sz="2600" b="1" i="1" dirty="0" smtClean="0"/>
              <a:t>(Escherichia coli)</a:t>
            </a:r>
            <a:endParaRPr lang="en-US" sz="2600" b="1" i="1" dirty="0"/>
          </a:p>
          <a:p>
            <a:pPr lvl="1">
              <a:defRPr/>
            </a:pPr>
            <a:r>
              <a:rPr lang="en-US" sz="2600" b="1" dirty="0"/>
              <a:t>Tomato (</a:t>
            </a:r>
            <a:r>
              <a:rPr lang="en-US" sz="2600" b="1" i="1" dirty="0" smtClean="0"/>
              <a:t>Salmonella </a:t>
            </a:r>
            <a:r>
              <a:rPr lang="en-US" sz="2600" b="1" i="1" dirty="0" err="1" smtClean="0"/>
              <a:t>enterica</a:t>
            </a:r>
            <a:r>
              <a:rPr lang="en-US" sz="2600" b="1" i="1" dirty="0" smtClean="0"/>
              <a:t> and </a:t>
            </a:r>
            <a:r>
              <a:rPr lang="en-US" sz="2600" b="1" i="1" dirty="0" err="1" smtClean="0"/>
              <a:t>newport</a:t>
            </a:r>
            <a:r>
              <a:rPr lang="en-US" sz="2600" b="1" dirty="0" smtClean="0"/>
              <a:t>)</a:t>
            </a:r>
            <a:endParaRPr lang="en-US" sz="2600" b="1" dirty="0"/>
          </a:p>
          <a:p>
            <a:pPr lvl="1">
              <a:defRPr/>
            </a:pPr>
            <a:r>
              <a:rPr lang="en-US" sz="2600" b="1" dirty="0"/>
              <a:t>Cantaloupe (</a:t>
            </a:r>
            <a:r>
              <a:rPr lang="en-US" sz="2600" b="1" i="1" dirty="0" smtClean="0"/>
              <a:t>S. </a:t>
            </a:r>
            <a:r>
              <a:rPr lang="en-US" sz="2600" b="1" i="1" dirty="0" err="1" smtClean="0"/>
              <a:t>enterica</a:t>
            </a:r>
            <a:r>
              <a:rPr lang="en-US" sz="2600" b="1" dirty="0" smtClean="0"/>
              <a:t> and </a:t>
            </a:r>
            <a:r>
              <a:rPr lang="en-US" sz="2600" b="1" i="1" dirty="0" smtClean="0"/>
              <a:t>Listeria </a:t>
            </a:r>
            <a:r>
              <a:rPr lang="en-US" sz="2600" b="1" i="1" dirty="0" err="1" smtClean="0"/>
              <a:t>monocytogenes</a:t>
            </a:r>
            <a:r>
              <a:rPr lang="en-US" sz="2600" b="1" dirty="0" smtClean="0"/>
              <a:t>)</a:t>
            </a:r>
            <a:endParaRPr lang="en-US" sz="2600" b="1" dirty="0"/>
          </a:p>
          <a:p>
            <a:pPr lvl="1">
              <a:defRPr/>
            </a:pPr>
            <a:r>
              <a:rPr lang="en-US" sz="2600" b="1" dirty="0"/>
              <a:t>Berries  </a:t>
            </a:r>
            <a:r>
              <a:rPr lang="en-US" sz="2600" b="1" dirty="0" smtClean="0"/>
              <a:t>(</a:t>
            </a:r>
            <a:r>
              <a:rPr lang="en-US" sz="2600" b="1" i="1" dirty="0" smtClean="0"/>
              <a:t>E. coli</a:t>
            </a:r>
            <a:r>
              <a:rPr lang="en-US" sz="2600" b="1" dirty="0" smtClean="0"/>
              <a:t>)</a:t>
            </a:r>
          </a:p>
          <a:p>
            <a:pPr lvl="1">
              <a:defRPr/>
            </a:pPr>
            <a:r>
              <a:rPr lang="en-US" sz="2600" b="1" dirty="0" smtClean="0"/>
              <a:t>Green onions (Hepatitis A)</a:t>
            </a:r>
            <a:endParaRPr lang="en-US" sz="2600" b="1" dirty="0"/>
          </a:p>
          <a:p>
            <a:pPr>
              <a:defRPr/>
            </a:pPr>
            <a:endParaRPr lang="en-US" dirty="0"/>
          </a:p>
        </p:txBody>
      </p:sp>
    </p:spTree>
    <p:extLst>
      <p:ext uri="{BB962C8B-B14F-4D97-AF65-F5344CB8AC3E}">
        <p14:creationId xmlns:p14="http://schemas.microsoft.com/office/powerpoint/2010/main" val="1395347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The 4 W’s</a:t>
            </a:r>
            <a:endParaRPr lang="en-US" u="sng" dirty="0"/>
          </a:p>
        </p:txBody>
      </p:sp>
      <p:sp>
        <p:nvSpPr>
          <p:cNvPr id="3" name="Content Placeholder 2"/>
          <p:cNvSpPr>
            <a:spLocks noGrp="1"/>
          </p:cNvSpPr>
          <p:nvPr>
            <p:ph idx="1"/>
          </p:nvPr>
        </p:nvSpPr>
        <p:spPr>
          <a:xfrm>
            <a:off x="3276600" y="1447800"/>
            <a:ext cx="3124200" cy="4114800"/>
          </a:xfrm>
        </p:spPr>
        <p:txBody>
          <a:bodyPr>
            <a:normAutofit/>
          </a:bodyPr>
          <a:lstStyle/>
          <a:p>
            <a:r>
              <a:rPr lang="en-US" sz="4400" b="1" dirty="0" smtClean="0">
                <a:solidFill>
                  <a:schemeClr val="accent6">
                    <a:lumMod val="75000"/>
                  </a:schemeClr>
                </a:solidFill>
                <a:effectLst>
                  <a:outerShdw blurRad="38100" dist="38100" dir="2700000" algn="tl">
                    <a:srgbClr val="000000">
                      <a:alpha val="43137"/>
                    </a:srgbClr>
                  </a:outerShdw>
                </a:effectLst>
              </a:rPr>
              <a:t>Workers</a:t>
            </a:r>
            <a:endParaRPr lang="en-US" sz="4400" b="1" dirty="0">
              <a:solidFill>
                <a:schemeClr val="accent6">
                  <a:lumMod val="75000"/>
                </a:schemeClr>
              </a:solidFill>
              <a:effectLst>
                <a:outerShdw blurRad="38100" dist="38100" dir="2700000" algn="tl">
                  <a:srgbClr val="000000">
                    <a:alpha val="43137"/>
                  </a:srgbClr>
                </a:outerShdw>
              </a:effectLst>
            </a:endParaRPr>
          </a:p>
          <a:p>
            <a:r>
              <a:rPr lang="en-US" sz="4400" b="1" dirty="0">
                <a:solidFill>
                  <a:schemeClr val="accent6">
                    <a:lumMod val="75000"/>
                  </a:schemeClr>
                </a:solidFill>
                <a:effectLst>
                  <a:outerShdw blurRad="38100" dist="38100" dir="2700000" algn="tl">
                    <a:srgbClr val="000000">
                      <a:alpha val="43137"/>
                    </a:srgbClr>
                  </a:outerShdw>
                </a:effectLst>
              </a:rPr>
              <a:t>Water</a:t>
            </a:r>
          </a:p>
          <a:p>
            <a:r>
              <a:rPr lang="en-US" sz="4400" b="1" dirty="0" smtClean="0">
                <a:solidFill>
                  <a:schemeClr val="accent6">
                    <a:lumMod val="75000"/>
                  </a:schemeClr>
                </a:solidFill>
                <a:effectLst>
                  <a:outerShdw blurRad="38100" dist="38100" dir="2700000" algn="tl">
                    <a:srgbClr val="000000">
                      <a:alpha val="43137"/>
                    </a:srgbClr>
                  </a:outerShdw>
                </a:effectLst>
              </a:rPr>
              <a:t>Wildlife</a:t>
            </a:r>
          </a:p>
          <a:p>
            <a:r>
              <a:rPr lang="en-US" sz="4400" b="1" dirty="0">
                <a:solidFill>
                  <a:schemeClr val="accent6">
                    <a:lumMod val="75000"/>
                  </a:schemeClr>
                </a:solidFill>
                <a:effectLst>
                  <a:outerShdw blurRad="38100" dist="38100" dir="2700000" algn="tl">
                    <a:srgbClr val="000000">
                      <a:alpha val="43137"/>
                    </a:srgbClr>
                  </a:outerShdw>
                </a:effectLst>
              </a:rPr>
              <a:t>Waste</a:t>
            </a:r>
            <a:endParaRPr lang="en-US" sz="4400" b="1" dirty="0" smtClean="0">
              <a:solidFill>
                <a:schemeClr val="accent6">
                  <a:lumMod val="75000"/>
                </a:schemeClr>
              </a:solidFill>
              <a:effectLst>
                <a:outerShdw blurRad="38100" dist="38100" dir="2700000" algn="tl">
                  <a:srgbClr val="000000">
                    <a:alpha val="43137"/>
                  </a:srgbClr>
                </a:outerShdw>
              </a:effectLst>
            </a:endParaRPr>
          </a:p>
          <a:p>
            <a:endParaRPr lang="en-US" sz="3600" b="1" dirty="0" smtClean="0">
              <a:solidFill>
                <a:schemeClr val="accent6">
                  <a:lumMod val="75000"/>
                </a:schemeClr>
              </a:solidFill>
            </a:endParaRPr>
          </a:p>
          <a:p>
            <a:endParaRPr lang="en-US" sz="3600" dirty="0">
              <a:solidFill>
                <a:schemeClr val="accent6">
                  <a:lumMod val="75000"/>
                </a:schemeClr>
              </a:solidFill>
            </a:endParaRPr>
          </a:p>
        </p:txBody>
      </p:sp>
      <p:sp>
        <p:nvSpPr>
          <p:cNvPr id="4" name="TextBox 3"/>
          <p:cNvSpPr txBox="1"/>
          <p:nvPr/>
        </p:nvSpPr>
        <p:spPr>
          <a:xfrm>
            <a:off x="381000" y="2362200"/>
            <a:ext cx="2133600"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Our focus is on these  four topics</a:t>
            </a:r>
            <a:endParaRPr lang="en-US" sz="2800" b="1"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691757"/>
            <a:ext cx="8382000" cy="216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50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57200" y="1352121"/>
            <a:ext cx="4343400" cy="5142973"/>
          </a:xfrm>
          <a:ln w="28575"/>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latin typeface="Calibri" pitchFamily="34" charset="0"/>
              </a:rPr>
              <a:t>Worker hygiene training</a:t>
            </a:r>
          </a:p>
          <a:p>
            <a:pPr lvl="1"/>
            <a:r>
              <a:rPr lang="en-US" sz="2400" dirty="0" smtClean="0">
                <a:latin typeface="Calibri" pitchFamily="34" charset="0"/>
              </a:rPr>
              <a:t>Washing hands</a:t>
            </a:r>
          </a:p>
          <a:p>
            <a:pPr lvl="1"/>
            <a:r>
              <a:rPr lang="en-US" sz="2400" dirty="0" smtClean="0">
                <a:latin typeface="Calibri" pitchFamily="34" charset="0"/>
              </a:rPr>
              <a:t>Using restrooms </a:t>
            </a:r>
          </a:p>
          <a:p>
            <a:pPr lvl="1"/>
            <a:r>
              <a:rPr lang="en-US" sz="2400" dirty="0" smtClean="0">
                <a:latin typeface="Calibri" pitchFamily="34" charset="0"/>
              </a:rPr>
              <a:t>Screening sick workers</a:t>
            </a:r>
          </a:p>
          <a:p>
            <a:pPr lvl="1"/>
            <a:r>
              <a:rPr lang="en-US" dirty="0" smtClean="0">
                <a:latin typeface="Calibri" pitchFamily="34" charset="0"/>
              </a:rPr>
              <a:t>Injuries and cuts</a:t>
            </a:r>
            <a:endParaRPr lang="en-US" sz="2400" dirty="0" smtClean="0">
              <a:latin typeface="Calibri" pitchFamily="34" charset="0"/>
            </a:endParaRPr>
          </a:p>
          <a:p>
            <a:r>
              <a:rPr lang="en-US" b="1" dirty="0" smtClean="0">
                <a:latin typeface="Calibri" pitchFamily="34" charset="0"/>
              </a:rPr>
              <a:t>VERY important in </a:t>
            </a:r>
          </a:p>
          <a:p>
            <a:pPr marL="114300" indent="0">
              <a:buNone/>
            </a:pPr>
            <a:r>
              <a:rPr lang="en-US" b="1" dirty="0" smtClean="0">
                <a:latin typeface="Calibri" pitchFamily="34" charset="0"/>
              </a:rPr>
              <a:t>food safety!</a:t>
            </a:r>
          </a:p>
          <a:p>
            <a:r>
              <a:rPr lang="en-US" dirty="0" smtClean="0">
                <a:latin typeface="Calibri" pitchFamily="34" charset="0"/>
              </a:rPr>
              <a:t>Facilities and </a:t>
            </a:r>
          </a:p>
          <a:p>
            <a:pPr marL="114300" indent="0">
              <a:buNone/>
            </a:pPr>
            <a:r>
              <a:rPr lang="en-US" dirty="0" smtClean="0">
                <a:latin typeface="Calibri" pitchFamily="34" charset="0"/>
              </a:rPr>
              <a:t>	Training</a:t>
            </a:r>
          </a:p>
        </p:txBody>
      </p:sp>
      <p:pic>
        <p:nvPicPr>
          <p:cNvPr id="5" name="Picture 2" descr="DSC00254"/>
          <p:cNvPicPr>
            <a:picLocks noGrp="1" noChangeAspect="1" noChangeArrowheads="1"/>
          </p:cNvPicPr>
          <p:nvPr>
            <p:ph sz="quarter" idx="1"/>
          </p:nvPr>
        </p:nvPicPr>
        <p:blipFill>
          <a:blip r:embed="rId2" cstate="print"/>
          <a:srcRect/>
          <a:stretch>
            <a:fillRect/>
          </a:stretch>
        </p:blipFill>
        <p:spPr bwMode="auto">
          <a:xfrm>
            <a:off x="5486400" y="1600200"/>
            <a:ext cx="3276600" cy="2457450"/>
          </a:xfrm>
          <a:prstGeom prst="rect">
            <a:avLst/>
          </a:prstGeom>
          <a:ln w="28575">
            <a:headEnd/>
            <a:tailEnd/>
          </a:ln>
        </p:spPr>
        <p:style>
          <a:lnRef idx="2">
            <a:schemeClr val="accent2"/>
          </a:lnRef>
          <a:fillRef idx="1">
            <a:schemeClr val="lt1"/>
          </a:fillRef>
          <a:effectRef idx="0">
            <a:schemeClr val="accent2"/>
          </a:effectRef>
          <a:fontRef idx="minor">
            <a:schemeClr val="dk1"/>
          </a:fontRef>
        </p:style>
      </p:pic>
      <p:grpSp>
        <p:nvGrpSpPr>
          <p:cNvPr id="6" name="Group 10"/>
          <p:cNvGrpSpPr>
            <a:grpSpLocks noChangeAspect="1"/>
          </p:cNvGrpSpPr>
          <p:nvPr/>
        </p:nvGrpSpPr>
        <p:grpSpPr bwMode="auto">
          <a:xfrm>
            <a:off x="5410200" y="4343400"/>
            <a:ext cx="3352800" cy="2139442"/>
            <a:chOff x="2880" y="864"/>
            <a:chExt cx="2736" cy="1746"/>
          </a:xfrm>
        </p:grpSpPr>
        <p:sp>
          <p:nvSpPr>
            <p:cNvPr id="7" name="AutoShape 9"/>
            <p:cNvSpPr>
              <a:spLocks noChangeAspect="1" noChangeArrowheads="1" noTextEdit="1"/>
            </p:cNvSpPr>
            <p:nvPr/>
          </p:nvSpPr>
          <p:spPr bwMode="auto">
            <a:xfrm>
              <a:off x="2880" y="864"/>
              <a:ext cx="2736" cy="1746"/>
            </a:xfrm>
            <a:prstGeom prst="rect">
              <a:avLst/>
            </a:prstGeom>
            <a:ln w="28575">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pic>
          <p:nvPicPr>
            <p:cNvPr id="8" name="Picture 11"/>
            <p:cNvPicPr>
              <a:picLocks noChangeAspect="1" noChangeArrowheads="1"/>
            </p:cNvPicPr>
            <p:nvPr/>
          </p:nvPicPr>
          <p:blipFill>
            <a:blip r:embed="rId3" cstate="print"/>
            <a:srcRect/>
            <a:stretch>
              <a:fillRect/>
            </a:stretch>
          </p:blipFill>
          <p:spPr bwMode="auto">
            <a:xfrm>
              <a:off x="2880" y="864"/>
              <a:ext cx="2746" cy="1756"/>
            </a:xfrm>
            <a:prstGeom prst="rect">
              <a:avLst/>
            </a:prstGeom>
            <a:ln w="28575">
              <a:headEnd/>
              <a:tailEnd/>
            </a:ln>
          </p:spPr>
          <p:style>
            <a:lnRef idx="2">
              <a:schemeClr val="accent2"/>
            </a:lnRef>
            <a:fillRef idx="1">
              <a:schemeClr val="lt1"/>
            </a:fillRef>
            <a:effectRef idx="0">
              <a:schemeClr val="accent2"/>
            </a:effectRef>
            <a:fontRef idx="minor">
              <a:schemeClr val="dk1"/>
            </a:fontRef>
          </p:style>
        </p:pic>
      </p:grpSp>
      <p:sp>
        <p:nvSpPr>
          <p:cNvPr id="3" name="TextBox 2"/>
          <p:cNvSpPr txBox="1"/>
          <p:nvPr/>
        </p:nvSpPr>
        <p:spPr>
          <a:xfrm>
            <a:off x="228600" y="533400"/>
            <a:ext cx="8546654" cy="707886"/>
          </a:xfrm>
          <a:prstGeom prst="rect">
            <a:avLst/>
          </a:prstGeom>
          <a:noFill/>
        </p:spPr>
        <p:txBody>
          <a:bodyPr wrap="square" rtlCol="0">
            <a:spAutoFit/>
          </a:bodyPr>
          <a:lstStyle/>
          <a:p>
            <a:r>
              <a:rPr lang="en-US" sz="4000" dirty="0">
                <a:solidFill>
                  <a:schemeClr val="tx2"/>
                </a:solidFill>
                <a:latin typeface="+mj-lt"/>
              </a:rPr>
              <a:t>Worker Health and Hygiene</a:t>
            </a:r>
          </a:p>
        </p:txBody>
      </p:sp>
      <p:pic>
        <p:nvPicPr>
          <p:cNvPr id="9" name="Picture 2" descr="C:\Users\micallefs2\AppData\Local\Microsoft\Windows\Temporary Internet Files\Content.Outlook\P9S7Q4KR\Device MemoryhomeuserpicturesIMG002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045876" y="4583190"/>
            <a:ext cx="2527913" cy="1895935"/>
          </a:xfrm>
          <a:prstGeom prst="rect">
            <a:avLst/>
          </a:prstGeom>
          <a:noFill/>
          <a:ln w="28575">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53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396240"/>
            <a:ext cx="7162800" cy="1143000"/>
          </a:xfrm>
        </p:spPr>
        <p:txBody>
          <a:bodyPr/>
          <a:lstStyle/>
          <a:p>
            <a:r>
              <a:rPr lang="en-US" dirty="0" smtClean="0">
                <a:effectLst>
                  <a:outerShdw blurRad="38100" dist="38100" dir="2700000" algn="tl">
                    <a:srgbClr val="000000">
                      <a:alpha val="43137"/>
                    </a:srgbClr>
                  </a:outerShdw>
                </a:effectLst>
              </a:rPr>
              <a:t>Workers Are </a:t>
            </a:r>
            <a:r>
              <a:rPr lang="en-US" dirty="0">
                <a:effectLst>
                  <a:outerShdw blurRad="38100" dist="38100" dir="2700000" algn="tl">
                    <a:srgbClr val="000000">
                      <a:alpha val="43137"/>
                    </a:srgbClr>
                  </a:outerShdw>
                </a:effectLst>
              </a:rPr>
              <a:t>A</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F</a:t>
            </a:r>
            <a:r>
              <a:rPr lang="en-US" dirty="0" smtClean="0">
                <a:effectLst>
                  <a:outerShdw blurRad="38100" dist="38100" dir="2700000" algn="tl">
                    <a:srgbClr val="000000">
                      <a:alpha val="43137"/>
                    </a:srgbClr>
                  </a:outerShdw>
                </a:effectLst>
              </a:rPr>
              <a:t>ood </a:t>
            </a:r>
            <a:r>
              <a:rPr lang="en-US" dirty="0">
                <a:effectLst>
                  <a:outerShdw blurRad="38100" dist="38100" dir="2700000" algn="tl">
                    <a:srgbClr val="000000">
                      <a:alpha val="43137"/>
                    </a:srgbClr>
                  </a:outerShdw>
                </a:effectLst>
              </a:rPr>
              <a:t>S</a:t>
            </a:r>
            <a:r>
              <a:rPr lang="en-US" dirty="0" smtClean="0">
                <a:effectLst>
                  <a:outerShdw blurRad="38100" dist="38100" dir="2700000" algn="tl">
                    <a:srgbClr val="000000">
                      <a:alpha val="43137"/>
                    </a:srgbClr>
                  </a:outerShdw>
                </a:effectLst>
              </a:rPr>
              <a:t>afety </a:t>
            </a:r>
            <a:r>
              <a:rPr lang="en-US" dirty="0">
                <a:effectLst>
                  <a:outerShdw blurRad="38100" dist="38100" dir="2700000" algn="tl">
                    <a:srgbClr val="000000">
                      <a:alpha val="43137"/>
                    </a:srgbClr>
                  </a:outerShdw>
                </a:effectLst>
              </a:rPr>
              <a:t>C</a:t>
            </a:r>
            <a:r>
              <a:rPr lang="en-US" dirty="0" smtClean="0">
                <a:effectLst>
                  <a:outerShdw blurRad="38100" dist="38100" dir="2700000" algn="tl">
                    <a:srgbClr val="000000">
                      <a:alpha val="43137"/>
                    </a:srgbClr>
                  </a:outerShdw>
                </a:effectLst>
              </a:rPr>
              <a:t>oncern </a:t>
            </a:r>
            <a:r>
              <a:rPr lang="en-US" dirty="0">
                <a:effectLst>
                  <a:outerShdw blurRad="38100" dist="38100" dir="2700000" algn="tl">
                    <a:srgbClr val="000000">
                      <a:alpha val="43137"/>
                    </a:srgbClr>
                  </a:outerShdw>
                </a:effectLst>
              </a:rPr>
              <a:t>B</a:t>
            </a:r>
            <a:r>
              <a:rPr lang="en-US" dirty="0" smtClean="0">
                <a:effectLst>
                  <a:outerShdw blurRad="38100" dist="38100" dir="2700000" algn="tl">
                    <a:srgbClr val="000000">
                      <a:alpha val="43137"/>
                    </a:srgbClr>
                  </a:outerShdw>
                </a:effectLst>
              </a:rPr>
              <a:t>ecause </a:t>
            </a:r>
            <a:r>
              <a:rPr lang="en-US" dirty="0">
                <a:effectLst>
                  <a:outerShdw blurRad="38100" dist="38100" dir="2700000" algn="tl">
                    <a:srgbClr val="000000">
                      <a:alpha val="43137"/>
                    </a:srgbClr>
                  </a:outerShdw>
                </a:effectLst>
              </a:rPr>
              <a:t>T</a:t>
            </a:r>
            <a:r>
              <a:rPr lang="en-US" dirty="0" smtClean="0">
                <a:effectLst>
                  <a:outerShdw blurRad="38100" dist="38100" dir="2700000" algn="tl">
                    <a:srgbClr val="000000">
                      <a:alpha val="43137"/>
                    </a:srgbClr>
                  </a:outerShdw>
                </a:effectLst>
              </a:rPr>
              <a:t>hey…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81000" y="1676400"/>
            <a:ext cx="8458200" cy="3505200"/>
          </a:xfrm>
        </p:spPr>
        <p:txBody>
          <a:bodyPr/>
          <a:lstStyle/>
          <a:p>
            <a:pPr>
              <a:spcBef>
                <a:spcPts val="0"/>
              </a:spcBef>
            </a:pPr>
            <a:r>
              <a:rPr lang="en-US" b="1" dirty="0" smtClean="0"/>
              <a:t>Can carry human pathogens</a:t>
            </a:r>
          </a:p>
          <a:p>
            <a:pPr lvl="1">
              <a:spcBef>
                <a:spcPts val="0"/>
              </a:spcBef>
            </a:pPr>
            <a:r>
              <a:rPr lang="en-US" i="1" dirty="0" smtClean="0"/>
              <a:t>Shigella</a:t>
            </a:r>
            <a:r>
              <a:rPr lang="en-US" dirty="0" smtClean="0"/>
              <a:t>, Hepatitis A, Norovirus, </a:t>
            </a:r>
            <a:br>
              <a:rPr lang="en-US" dirty="0" smtClean="0"/>
            </a:br>
            <a:r>
              <a:rPr lang="en-US" dirty="0" smtClean="0"/>
              <a:t>and others</a:t>
            </a:r>
          </a:p>
          <a:p>
            <a:pPr>
              <a:spcBef>
                <a:spcPts val="0"/>
              </a:spcBef>
            </a:pPr>
            <a:r>
              <a:rPr lang="en-US" b="1" dirty="0" smtClean="0"/>
              <a:t>Can spread human pathogens</a:t>
            </a:r>
          </a:p>
          <a:p>
            <a:pPr lvl="1">
              <a:spcBef>
                <a:spcPts val="0"/>
              </a:spcBef>
            </a:pPr>
            <a:r>
              <a:rPr lang="en-US" dirty="0" smtClean="0"/>
              <a:t>Harvest and pack with their hands</a:t>
            </a:r>
          </a:p>
          <a:p>
            <a:pPr lvl="1">
              <a:spcBef>
                <a:spcPts val="0"/>
              </a:spcBef>
            </a:pPr>
            <a:r>
              <a:rPr lang="en-US" dirty="0"/>
              <a:t>Fecal-oral route</a:t>
            </a:r>
          </a:p>
          <a:p>
            <a:pPr>
              <a:spcBef>
                <a:spcPts val="0"/>
              </a:spcBef>
            </a:pPr>
            <a:r>
              <a:rPr lang="en-US" b="1" dirty="0" smtClean="0"/>
              <a:t>Require training to reduce risks</a:t>
            </a:r>
          </a:p>
          <a:p>
            <a:pPr lvl="1">
              <a:spcBef>
                <a:spcPts val="0"/>
              </a:spcBef>
            </a:pPr>
            <a:r>
              <a:rPr lang="en-US" dirty="0" smtClean="0"/>
              <a:t>Proper handwashing</a:t>
            </a:r>
          </a:p>
          <a:p>
            <a:pPr lvl="1">
              <a:spcBef>
                <a:spcPts val="0"/>
              </a:spcBef>
            </a:pPr>
            <a:r>
              <a:rPr lang="en-US" dirty="0" smtClean="0"/>
              <a:t>How to handle illnesses and injuries</a:t>
            </a:r>
          </a:p>
          <a:p>
            <a:pPr lvl="1"/>
            <a:endParaRPr lang="en-US" dirty="0" smtClean="0"/>
          </a:p>
          <a:p>
            <a:pPr marL="457200" lvl="1" indent="0">
              <a:buNone/>
            </a:pPr>
            <a:endParaRPr lang="en-US" dirty="0" smtClean="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0300" y="1854200"/>
            <a:ext cx="2362200" cy="1574800"/>
          </a:xfrm>
          <a:prstGeom prst="rect">
            <a:avLst/>
          </a:prstGeom>
          <a:ln w="57150">
            <a:no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0800" y="3730625"/>
            <a:ext cx="2171700" cy="1628775"/>
          </a:xfrm>
          <a:prstGeom prst="rect">
            <a:avLst/>
          </a:prstGeom>
          <a:ln w="57150">
            <a:noFill/>
          </a:ln>
        </p:spPr>
      </p:pic>
    </p:spTree>
    <p:extLst>
      <p:ext uri="{BB962C8B-B14F-4D97-AF65-F5344CB8AC3E}">
        <p14:creationId xmlns:p14="http://schemas.microsoft.com/office/powerpoint/2010/main" val="3902065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601712" y="304800"/>
            <a:ext cx="7237488" cy="101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prstClr val="black"/>
                </a:solidFill>
                <a:effectLst>
                  <a:outerShdw blurRad="38100" dist="38100" dir="2700000" algn="tl">
                    <a:srgbClr val="000000">
                      <a:alpha val="43137"/>
                    </a:srgbClr>
                  </a:outerShdw>
                </a:effectLst>
              </a:rPr>
              <a:t>Routes of Contamination</a:t>
            </a:r>
            <a:endParaRPr lang="en-US" dirty="0">
              <a:solidFill>
                <a:prstClr val="black"/>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05200" y="1476834"/>
            <a:ext cx="2075664" cy="1602535"/>
          </a:xfrm>
          <a:prstGeom prst="rect">
            <a:avLst/>
          </a:prstGeom>
          <a:extLst/>
        </p:spPr>
      </p:pic>
      <p:pic>
        <p:nvPicPr>
          <p:cNvPr id="1031"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918"/>
          <a:stretch/>
        </p:blipFill>
        <p:spPr bwMode="auto">
          <a:xfrm>
            <a:off x="622427" y="4287549"/>
            <a:ext cx="1676400" cy="1610350"/>
          </a:xfrm>
          <a:prstGeom prst="rect">
            <a:avLst/>
          </a:prstGeom>
          <a:extLst/>
        </p:spPr>
      </p:pic>
      <p:sp>
        <p:nvSpPr>
          <p:cNvPr id="10" name="TextBox 9"/>
          <p:cNvSpPr txBox="1"/>
          <p:nvPr/>
        </p:nvSpPr>
        <p:spPr>
          <a:xfrm>
            <a:off x="664683" y="5897899"/>
            <a:ext cx="1600200" cy="461665"/>
          </a:xfrm>
          <a:prstGeom prst="rect">
            <a:avLst/>
          </a:prstGeom>
          <a:noFill/>
        </p:spPr>
        <p:txBody>
          <a:bodyPr wrap="square" rtlCol="0">
            <a:spAutoFit/>
          </a:bodyPr>
          <a:lstStyle/>
          <a:p>
            <a:pPr fontAlgn="base">
              <a:spcBef>
                <a:spcPct val="0"/>
              </a:spcBef>
              <a:spcAft>
                <a:spcPct val="0"/>
              </a:spcAft>
            </a:pPr>
            <a:r>
              <a:rPr lang="en-US" sz="2400" b="1" dirty="0" smtClean="0">
                <a:solidFill>
                  <a:prstClr val="black"/>
                </a:solidFill>
              </a:rPr>
              <a:t>Footwear</a:t>
            </a:r>
            <a:endParaRPr lang="en-US" sz="2400" b="1" dirty="0">
              <a:solidFill>
                <a:prstClr val="black"/>
              </a:solidFill>
            </a:endParaRPr>
          </a:p>
        </p:txBody>
      </p:sp>
      <p:sp>
        <p:nvSpPr>
          <p:cNvPr id="11" name="TextBox 10"/>
          <p:cNvSpPr txBox="1"/>
          <p:nvPr/>
        </p:nvSpPr>
        <p:spPr>
          <a:xfrm>
            <a:off x="685800" y="3466489"/>
            <a:ext cx="1905000" cy="461665"/>
          </a:xfrm>
          <a:prstGeom prst="rect">
            <a:avLst/>
          </a:prstGeom>
          <a:noFill/>
        </p:spPr>
        <p:txBody>
          <a:bodyPr wrap="square" rtlCol="0">
            <a:spAutoFit/>
          </a:bodyPr>
          <a:lstStyle/>
          <a:p>
            <a:pPr algn="ctr" fontAlgn="base">
              <a:spcBef>
                <a:spcPct val="0"/>
              </a:spcBef>
              <a:spcAft>
                <a:spcPct val="0"/>
              </a:spcAft>
            </a:pPr>
            <a:r>
              <a:rPr lang="en-US" sz="2400" b="1" dirty="0" smtClean="0">
                <a:solidFill>
                  <a:prstClr val="black"/>
                </a:solidFill>
              </a:rPr>
              <a:t>Feces </a:t>
            </a:r>
            <a:endParaRPr lang="en-US" sz="2400" b="1" dirty="0">
              <a:solidFill>
                <a:prstClr val="black"/>
              </a:solidFill>
            </a:endParaRPr>
          </a:p>
        </p:txBody>
      </p:sp>
      <p:sp>
        <p:nvSpPr>
          <p:cNvPr id="2" name="Rectangle 1"/>
          <p:cNvSpPr/>
          <p:nvPr/>
        </p:nvSpPr>
        <p:spPr>
          <a:xfrm>
            <a:off x="3989635" y="3119735"/>
            <a:ext cx="1247457" cy="461665"/>
          </a:xfrm>
          <a:prstGeom prst="rect">
            <a:avLst/>
          </a:prstGeom>
        </p:spPr>
        <p:txBody>
          <a:bodyPr wrap="none">
            <a:spAutoFit/>
          </a:bodyPr>
          <a:lstStyle/>
          <a:p>
            <a:pPr fontAlgn="base">
              <a:spcBef>
                <a:spcPct val="0"/>
              </a:spcBef>
              <a:spcAft>
                <a:spcPct val="0"/>
              </a:spcAft>
            </a:pPr>
            <a:r>
              <a:rPr lang="en-US" sz="2400" b="1" dirty="0" smtClean="0">
                <a:solidFill>
                  <a:prstClr val="black"/>
                </a:solidFill>
              </a:rPr>
              <a:t>Clothing</a:t>
            </a:r>
            <a:endParaRPr lang="en-US" sz="2400" dirty="0">
              <a:solidFill>
                <a:prstClr val="black"/>
              </a:solidFill>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86600" y="4356882"/>
            <a:ext cx="1321036" cy="1541017"/>
          </a:xfrm>
          <a:prstGeom prst="rect">
            <a:avLst/>
          </a:prstGeom>
        </p:spPr>
      </p:pic>
      <p:sp>
        <p:nvSpPr>
          <p:cNvPr id="13" name="TextBox 12"/>
          <p:cNvSpPr txBox="1"/>
          <p:nvPr/>
        </p:nvSpPr>
        <p:spPr>
          <a:xfrm>
            <a:off x="6705600" y="5953780"/>
            <a:ext cx="2133600" cy="461665"/>
          </a:xfrm>
          <a:prstGeom prst="rect">
            <a:avLst/>
          </a:prstGeom>
          <a:noFill/>
        </p:spPr>
        <p:txBody>
          <a:bodyPr wrap="square" rtlCol="0">
            <a:spAutoFit/>
          </a:bodyPr>
          <a:lstStyle/>
          <a:p>
            <a:pPr fontAlgn="base">
              <a:spcBef>
                <a:spcPct val="0"/>
              </a:spcBef>
              <a:spcAft>
                <a:spcPct val="0"/>
              </a:spcAft>
            </a:pPr>
            <a:r>
              <a:rPr lang="en-US" sz="2400" b="1" dirty="0" smtClean="0">
                <a:solidFill>
                  <a:prstClr val="black"/>
                </a:solidFill>
              </a:rPr>
              <a:t>Illness &amp; Injury</a:t>
            </a:r>
            <a:endParaRPr lang="en-US" sz="2400" b="1" dirty="0">
              <a:solidFill>
                <a:prstClr val="black"/>
              </a:solidFill>
            </a:endParaRPr>
          </a:p>
        </p:txBody>
      </p:sp>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3560" y="1560723"/>
            <a:ext cx="1250225" cy="1873874"/>
          </a:xfrm>
          <a:prstGeom prst="rect">
            <a:avLst/>
          </a:prstGeom>
          <a:extLst/>
        </p:spPr>
      </p:pic>
      <p:sp>
        <p:nvSpPr>
          <p:cNvPr id="15" name="TextBox 14"/>
          <p:cNvSpPr txBox="1"/>
          <p:nvPr/>
        </p:nvSpPr>
        <p:spPr>
          <a:xfrm>
            <a:off x="6908154" y="3313162"/>
            <a:ext cx="1219200" cy="461665"/>
          </a:xfrm>
          <a:prstGeom prst="rect">
            <a:avLst/>
          </a:prstGeom>
          <a:noFill/>
        </p:spPr>
        <p:txBody>
          <a:bodyPr wrap="square" rtlCol="0">
            <a:spAutoFit/>
          </a:bodyPr>
          <a:lstStyle/>
          <a:p>
            <a:pPr algn="ctr" fontAlgn="base">
              <a:spcBef>
                <a:spcPct val="0"/>
              </a:spcBef>
              <a:spcAft>
                <a:spcPct val="0"/>
              </a:spcAft>
            </a:pPr>
            <a:r>
              <a:rPr lang="en-US" sz="2400" b="1" dirty="0" smtClean="0">
                <a:solidFill>
                  <a:prstClr val="black"/>
                </a:solidFill>
              </a:rPr>
              <a:t>Hands</a:t>
            </a:r>
            <a:endParaRPr lang="en-US" sz="2400" b="1" dirty="0">
              <a:solidFill>
                <a:prstClr val="black"/>
              </a:solidFill>
            </a:endParaRPr>
          </a:p>
        </p:txBody>
      </p:sp>
      <p:sp>
        <p:nvSpPr>
          <p:cNvPr id="16" name="TextBox 15"/>
          <p:cNvSpPr txBox="1"/>
          <p:nvPr/>
        </p:nvSpPr>
        <p:spPr>
          <a:xfrm>
            <a:off x="3276600" y="5436234"/>
            <a:ext cx="2711119" cy="461665"/>
          </a:xfrm>
          <a:prstGeom prst="rect">
            <a:avLst/>
          </a:prstGeom>
          <a:noFill/>
        </p:spPr>
        <p:txBody>
          <a:bodyPr wrap="square" rtlCol="0">
            <a:spAutoFit/>
          </a:bodyPr>
          <a:lstStyle/>
          <a:p>
            <a:pPr algn="ctr" fontAlgn="base">
              <a:spcBef>
                <a:spcPct val="0"/>
              </a:spcBef>
              <a:spcAft>
                <a:spcPct val="0"/>
              </a:spcAft>
            </a:pPr>
            <a:r>
              <a:rPr lang="en-US" sz="2400" b="1" dirty="0" smtClean="0">
                <a:solidFill>
                  <a:prstClr val="black"/>
                </a:solidFill>
              </a:rPr>
              <a:t>Tools &amp; Equipment</a:t>
            </a:r>
            <a:endParaRPr lang="en-US" sz="2400" b="1" dirty="0">
              <a:solidFill>
                <a:prstClr val="black"/>
              </a:solidFill>
            </a:endParaRPr>
          </a:p>
        </p:txBody>
      </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4984" y="3911445"/>
            <a:ext cx="1449247" cy="1498755"/>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0178" y="1802547"/>
            <a:ext cx="2315152" cy="1390226"/>
          </a:xfrm>
          <a:prstGeom prst="rect">
            <a:avLst/>
          </a:prstGeom>
        </p:spPr>
      </p:pic>
    </p:spTree>
    <p:extLst>
      <p:ext uri="{BB962C8B-B14F-4D97-AF65-F5344CB8AC3E}">
        <p14:creationId xmlns:p14="http://schemas.microsoft.com/office/powerpoint/2010/main" val="105280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524000" y="304800"/>
            <a:ext cx="731520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prstClr val="black"/>
                </a:solidFill>
                <a:effectLst>
                  <a:outerShdw blurRad="38100" dist="38100" dir="2700000" algn="tl">
                    <a:srgbClr val="000000">
                      <a:alpha val="43137"/>
                    </a:srgbClr>
                  </a:outerShdw>
                </a:effectLst>
              </a:rPr>
              <a:t>Importance of Training Workers</a:t>
            </a:r>
            <a:endParaRPr lang="en-US" dirty="0">
              <a:solidFill>
                <a:prstClr val="black"/>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81000" y="1676400"/>
            <a:ext cx="8382000" cy="4267200"/>
          </a:xfrm>
        </p:spPr>
        <p:txBody>
          <a:bodyPr/>
          <a:lstStyle/>
          <a:p>
            <a:r>
              <a:rPr lang="en-US" sz="2800" dirty="0" smtClean="0"/>
              <a:t>Fresh fruits and vegetables often receive no additional processing (such as cooking), so contamination with a pathogen can result in illness when the produce is consumed</a:t>
            </a:r>
          </a:p>
          <a:p>
            <a:pPr>
              <a:spcAft>
                <a:spcPts val="600"/>
              </a:spcAft>
            </a:pPr>
            <a:r>
              <a:rPr lang="en-US" sz="2800" dirty="0"/>
              <a:t>Workers need to use food safety practices </a:t>
            </a:r>
            <a:r>
              <a:rPr lang="en-US" sz="2800" dirty="0" smtClean="0"/>
              <a:t>every day to reduce produce safety risks</a:t>
            </a:r>
            <a:endParaRPr lang="en-US" sz="2800" dirty="0" smtClean="0">
              <a:solidFill>
                <a:srgbClr val="FF0000"/>
              </a:solidFill>
            </a:endParaRPr>
          </a:p>
          <a:p>
            <a:pPr>
              <a:spcBef>
                <a:spcPts val="0"/>
              </a:spcBef>
              <a:spcAft>
                <a:spcPts val="600"/>
              </a:spcAft>
            </a:pPr>
            <a:r>
              <a:rPr lang="en-US" sz="2800" dirty="0" smtClean="0"/>
              <a:t>Food safety practices are learned</a:t>
            </a:r>
            <a:br>
              <a:rPr lang="en-US" sz="2800" dirty="0" smtClean="0"/>
            </a:br>
            <a:r>
              <a:rPr lang="en-US" sz="2800" dirty="0" smtClean="0"/>
              <a:t>so training is key to successful </a:t>
            </a:r>
            <a:br>
              <a:rPr lang="en-US" sz="2800" dirty="0" smtClean="0"/>
            </a:br>
            <a:r>
              <a:rPr lang="en-US" sz="2800" dirty="0" smtClean="0"/>
              <a:t>implementation</a:t>
            </a:r>
            <a:endParaRPr lang="en-US" sz="2800" dirty="0"/>
          </a:p>
          <a:p>
            <a:endParaRPr lang="en-US" sz="2400"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384530"/>
            <a:ext cx="1976542" cy="1482870"/>
          </a:xfrm>
          <a:prstGeom prst="rect">
            <a:avLst/>
          </a:prstGeom>
          <a:extLst/>
        </p:spPr>
      </p:pic>
    </p:spTree>
    <p:extLst>
      <p:ext uri="{BB962C8B-B14F-4D97-AF65-F5344CB8AC3E}">
        <p14:creationId xmlns:p14="http://schemas.microsoft.com/office/powerpoint/2010/main" val="3109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0" y="471652"/>
            <a:ext cx="7391400" cy="899948"/>
          </a:xfrm>
        </p:spPr>
        <p:txBody>
          <a:bodyPr/>
          <a:lstStyle/>
          <a:p>
            <a:pPr algn="ctr"/>
            <a:r>
              <a:rPr lang="en-US" sz="3800" dirty="0" smtClean="0">
                <a:effectLst>
                  <a:outerShdw blurRad="38100" dist="38100" dir="2700000" algn="tl">
                    <a:srgbClr val="000000">
                      <a:alpha val="43137"/>
                    </a:srgbClr>
                  </a:outerShdw>
                </a:effectLst>
              </a:rPr>
              <a:t>Resources Provided to Support Food Safety Practices</a:t>
            </a:r>
            <a:endParaRPr lang="en-US" sz="3800"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633412" y="1714500"/>
            <a:ext cx="6477000" cy="3505200"/>
          </a:xfrm>
        </p:spPr>
        <p:txBody>
          <a:bodyPr/>
          <a:lstStyle/>
          <a:p>
            <a:r>
              <a:rPr lang="en-US" sz="2600" dirty="0" smtClean="0"/>
              <a:t>Toilets</a:t>
            </a:r>
          </a:p>
          <a:p>
            <a:r>
              <a:rPr lang="en-US" sz="2600" dirty="0" smtClean="0"/>
              <a:t>Toilet paper</a:t>
            </a:r>
          </a:p>
          <a:p>
            <a:r>
              <a:rPr lang="en-US" sz="2600" dirty="0" smtClean="0"/>
              <a:t>Soap</a:t>
            </a:r>
          </a:p>
          <a:p>
            <a:r>
              <a:rPr lang="en-US" sz="2600" dirty="0" smtClean="0"/>
              <a:t>Clean water</a:t>
            </a:r>
          </a:p>
          <a:p>
            <a:pPr lvl="0"/>
            <a:r>
              <a:rPr lang="en-US" sz="2600" dirty="0" smtClean="0"/>
              <a:t>Paper </a:t>
            </a:r>
            <a:r>
              <a:rPr lang="en-US" sz="2600" dirty="0"/>
              <a:t>towels</a:t>
            </a:r>
          </a:p>
          <a:p>
            <a:r>
              <a:rPr lang="en-US" sz="2600" dirty="0"/>
              <a:t>Container to catch </a:t>
            </a:r>
            <a:r>
              <a:rPr lang="en-US" sz="2600" dirty="0" smtClean="0"/>
              <a:t>wastewater</a:t>
            </a:r>
          </a:p>
          <a:p>
            <a:pPr lvl="0"/>
            <a:r>
              <a:rPr lang="en-US" sz="2600" dirty="0" smtClean="0"/>
              <a:t>Garbage </a:t>
            </a:r>
            <a:r>
              <a:rPr lang="en-US" sz="2600" dirty="0"/>
              <a:t>cans</a:t>
            </a:r>
          </a:p>
          <a:p>
            <a:pPr lvl="0"/>
            <a:r>
              <a:rPr lang="en-US" sz="2600" dirty="0"/>
              <a:t>First Aid Kit</a:t>
            </a:r>
          </a:p>
          <a:p>
            <a:pPr lvl="0"/>
            <a:r>
              <a:rPr lang="en-US" sz="2600" dirty="0"/>
              <a:t>Break Areas</a:t>
            </a:r>
          </a:p>
          <a:p>
            <a:endParaRPr lang="en-US" dirty="0" smtClean="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7862" y="3644256"/>
            <a:ext cx="2705100" cy="1994544"/>
          </a:xfrm>
          <a:prstGeom prst="rect">
            <a:avLst/>
          </a:prstGeom>
          <a:ln w="57150">
            <a:no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000" y="1615856"/>
            <a:ext cx="2705100" cy="1889344"/>
          </a:xfrm>
          <a:prstGeom prst="rect">
            <a:avLst/>
          </a:prstGeom>
          <a:ln w="57150">
            <a:noFill/>
          </a:ln>
        </p:spPr>
      </p:pic>
      <p:sp>
        <p:nvSpPr>
          <p:cNvPr id="6" name="TextBox 5"/>
          <p:cNvSpPr txBox="1"/>
          <p:nvPr/>
        </p:nvSpPr>
        <p:spPr>
          <a:xfrm>
            <a:off x="8235291" y="5562600"/>
            <a:ext cx="527709" cy="830997"/>
          </a:xfrm>
          <a:prstGeom prst="rect">
            <a:avLst/>
          </a:prstGeom>
          <a:noFill/>
        </p:spPr>
        <p:txBody>
          <a:bodyPr wrap="none" rtlCol="0">
            <a:spAutoFit/>
          </a:bodyPr>
          <a:lstStyle/>
          <a:p>
            <a:pPr fontAlgn="base">
              <a:spcBef>
                <a:spcPct val="0"/>
              </a:spcBef>
              <a:spcAft>
                <a:spcPct val="0"/>
              </a:spcAft>
            </a:pPr>
            <a:r>
              <a:rPr lang="en-US" sz="4800" dirty="0" smtClean="0">
                <a:solidFill>
                  <a:prstClr val="black"/>
                </a:solidFill>
                <a:latin typeface="Arial" charset="0"/>
              </a:rPr>
              <a:t>§</a:t>
            </a:r>
            <a:endParaRPr lang="en-US" sz="4800" dirty="0">
              <a:solidFill>
                <a:prstClr val="black"/>
              </a:solidFill>
              <a:latin typeface="Arial" charset="0"/>
            </a:endParaRPr>
          </a:p>
        </p:txBody>
      </p:sp>
    </p:spTree>
    <p:extLst>
      <p:ext uri="{BB962C8B-B14F-4D97-AF65-F5344CB8AC3E}">
        <p14:creationId xmlns:p14="http://schemas.microsoft.com/office/powerpoint/2010/main" val="88841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27106" y="304800"/>
            <a:ext cx="7086600" cy="1143000"/>
          </a:xfrm>
        </p:spPr>
        <p:txBody>
          <a:bodyPr/>
          <a:lstStyle/>
          <a:p>
            <a:r>
              <a:rPr lang="en-US" dirty="0" smtClean="0">
                <a:effectLst>
                  <a:outerShdw blurRad="38100" dist="38100" dir="2700000" algn="tl">
                    <a:srgbClr val="000000">
                      <a:alpha val="43137"/>
                    </a:srgbClr>
                  </a:outerShdw>
                </a:effectLst>
              </a:rPr>
              <a:t>Drinking Water &amp; Break Areas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536655" y="1752600"/>
            <a:ext cx="5715000" cy="3505200"/>
          </a:xfrm>
        </p:spPr>
        <p:txBody>
          <a:bodyPr/>
          <a:lstStyle/>
          <a:p>
            <a:r>
              <a:rPr lang="en-US" sz="2800" dirty="0" smtClean="0"/>
              <a:t>Workers should be provided with drinking water to reduce the risks of heat exhaustion</a:t>
            </a:r>
          </a:p>
          <a:p>
            <a:r>
              <a:rPr lang="en-US" sz="2800" dirty="0"/>
              <a:t>Break areas do not need to be a </a:t>
            </a:r>
            <a:br>
              <a:rPr lang="en-US" sz="2800" dirty="0"/>
            </a:br>
            <a:r>
              <a:rPr lang="en-US" sz="2800" dirty="0"/>
              <a:t>separate </a:t>
            </a:r>
            <a:r>
              <a:rPr lang="en-US" sz="2800" dirty="0" smtClean="0"/>
              <a:t>building but must be in a designated area</a:t>
            </a:r>
          </a:p>
          <a:p>
            <a:r>
              <a:rPr lang="en-US" sz="2800" dirty="0" smtClean="0"/>
              <a:t>Healthy workers are better able to do their jobs and implement food safety practices!</a:t>
            </a:r>
          </a:p>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1491" y="1905000"/>
            <a:ext cx="1828800" cy="1371600"/>
          </a:xfrm>
          <a:prstGeom prst="rect">
            <a:avLst/>
          </a:prstGeom>
          <a:ln w="57150">
            <a:noFill/>
          </a:ln>
          <a:extLst/>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884" b="4762"/>
          <a:stretch/>
        </p:blipFill>
        <p:spPr bwMode="auto">
          <a:xfrm>
            <a:off x="6261181" y="3886200"/>
            <a:ext cx="2349420" cy="1524000"/>
          </a:xfrm>
          <a:prstGeom prst="rect">
            <a:avLst/>
          </a:prstGeom>
          <a:ln w="57150">
            <a:noFill/>
          </a:ln>
          <a:extLst/>
        </p:spPr>
      </p:pic>
      <p:sp>
        <p:nvSpPr>
          <p:cNvPr id="7" name="TextBox 6"/>
          <p:cNvSpPr txBox="1"/>
          <p:nvPr/>
        </p:nvSpPr>
        <p:spPr>
          <a:xfrm>
            <a:off x="8235291" y="5562600"/>
            <a:ext cx="527709" cy="830997"/>
          </a:xfrm>
          <a:prstGeom prst="rect">
            <a:avLst/>
          </a:prstGeom>
          <a:noFill/>
        </p:spPr>
        <p:txBody>
          <a:bodyPr wrap="none" rtlCol="0">
            <a:spAutoFit/>
          </a:bodyPr>
          <a:lstStyle/>
          <a:p>
            <a:pPr fontAlgn="base">
              <a:spcBef>
                <a:spcPct val="0"/>
              </a:spcBef>
              <a:spcAft>
                <a:spcPct val="0"/>
              </a:spcAft>
            </a:pPr>
            <a:r>
              <a:rPr lang="en-US" sz="4800" dirty="0" smtClean="0">
                <a:solidFill>
                  <a:prstClr val="black"/>
                </a:solidFill>
                <a:latin typeface="Arial" charset="0"/>
              </a:rPr>
              <a:t>§</a:t>
            </a:r>
            <a:endParaRPr lang="en-US" sz="4800" dirty="0">
              <a:solidFill>
                <a:prstClr val="black"/>
              </a:solidFill>
              <a:latin typeface="Arial" charset="0"/>
            </a:endParaRPr>
          </a:p>
        </p:txBody>
      </p:sp>
    </p:spTree>
    <p:extLst>
      <p:ext uri="{BB962C8B-B14F-4D97-AF65-F5344CB8AC3E}">
        <p14:creationId xmlns:p14="http://schemas.microsoft.com/office/powerpoint/2010/main" val="85244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344596"/>
            <a:ext cx="7086600" cy="1066800"/>
          </a:xfrm>
        </p:spPr>
        <p:txBody>
          <a:bodyPr/>
          <a:lstStyle/>
          <a:p>
            <a:r>
              <a:rPr lang="en-US" dirty="0" smtClean="0">
                <a:effectLst>
                  <a:outerShdw blurRad="38100" dist="38100" dir="2700000" algn="tl">
                    <a:srgbClr val="000000">
                      <a:alpha val="43137"/>
                    </a:srgbClr>
                  </a:outerShdw>
                </a:effectLst>
              </a:rPr>
              <a:t>Proper Use of Toilets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81000" y="1752600"/>
            <a:ext cx="5635625" cy="3505200"/>
          </a:xfrm>
        </p:spPr>
        <p:txBody>
          <a:bodyPr/>
          <a:lstStyle/>
          <a:p>
            <a:r>
              <a:rPr lang="en-US" sz="2800" dirty="0" smtClean="0"/>
              <a:t>All urination and defecation should be done in a toilet, NEVER in the field or nearby production areas</a:t>
            </a:r>
          </a:p>
          <a:p>
            <a:r>
              <a:rPr lang="en-US" sz="2800" dirty="0" smtClean="0"/>
              <a:t>Toilet paper should be deposited into the toilet, not in a garbage can or on the floor</a:t>
            </a:r>
          </a:p>
          <a:p>
            <a:r>
              <a:rPr lang="en-US" sz="2800" dirty="0" smtClean="0"/>
              <a:t>Always wash hands after using </a:t>
            </a:r>
            <a:br>
              <a:rPr lang="en-US" sz="2800" dirty="0" smtClean="0"/>
            </a:br>
            <a:r>
              <a:rPr lang="en-US" sz="2800" dirty="0" smtClean="0"/>
              <a:t>the toilet</a:t>
            </a: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3003" y="1316994"/>
            <a:ext cx="1447800" cy="2170004"/>
          </a:xfrm>
          <a:prstGeom prst="rect">
            <a:avLst/>
          </a:prstGeom>
          <a:noFill/>
          <a:ln>
            <a:noFill/>
          </a:ln>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8516" y="3982050"/>
            <a:ext cx="2136775" cy="158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35291" y="5562600"/>
            <a:ext cx="527709" cy="830997"/>
          </a:xfrm>
          <a:prstGeom prst="rect">
            <a:avLst/>
          </a:prstGeom>
          <a:noFill/>
        </p:spPr>
        <p:txBody>
          <a:bodyPr wrap="none" rtlCol="0">
            <a:spAutoFit/>
          </a:bodyPr>
          <a:lstStyle/>
          <a:p>
            <a:pPr fontAlgn="base">
              <a:spcBef>
                <a:spcPct val="0"/>
              </a:spcBef>
              <a:spcAft>
                <a:spcPct val="0"/>
              </a:spcAft>
            </a:pPr>
            <a:r>
              <a:rPr lang="en-US" sz="4800" dirty="0" smtClean="0">
                <a:solidFill>
                  <a:prstClr val="black"/>
                </a:solidFill>
                <a:latin typeface="Arial" charset="0"/>
              </a:rPr>
              <a:t>§</a:t>
            </a:r>
            <a:endParaRPr lang="en-US" sz="4800" dirty="0">
              <a:solidFill>
                <a:prstClr val="black"/>
              </a:solidFill>
              <a:latin typeface="Arial" charset="0"/>
            </a:endParaRPr>
          </a:p>
        </p:txBody>
      </p:sp>
    </p:spTree>
    <p:extLst>
      <p:ext uri="{BB962C8B-B14F-4D97-AF65-F5344CB8AC3E}">
        <p14:creationId xmlns:p14="http://schemas.microsoft.com/office/powerpoint/2010/main" val="1028675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1533526"/>
            <a:ext cx="8153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800" dirty="0" smtClean="0">
                <a:solidFill>
                  <a:prstClr val="black"/>
                </a:solidFill>
              </a:rPr>
              <a:t>Clean clothes should be worn each day</a:t>
            </a:r>
          </a:p>
          <a:p>
            <a:pPr eaLnBrk="1" hangingPunct="1"/>
            <a:r>
              <a:rPr lang="en-US" sz="2800" dirty="0" smtClean="0">
                <a:solidFill>
                  <a:prstClr val="black"/>
                </a:solidFill>
              </a:rPr>
              <a:t>Footwear cleanliness is important</a:t>
            </a:r>
          </a:p>
          <a:p>
            <a:pPr lvl="1" eaLnBrk="1" hangingPunct="1"/>
            <a:r>
              <a:rPr lang="en-US" sz="2400" dirty="0" smtClean="0">
                <a:solidFill>
                  <a:prstClr val="black"/>
                </a:solidFill>
              </a:rPr>
              <a:t>Designated footwear helps prevent cross-contamination</a:t>
            </a:r>
          </a:p>
          <a:p>
            <a:pPr marL="342900" lvl="1" indent="-342900" eaLnBrk="1" hangingPunct="1">
              <a:buFont typeface="Arial" charset="0"/>
              <a:buChar char="•"/>
            </a:pPr>
            <a:r>
              <a:rPr lang="en-US" dirty="0" smtClean="0">
                <a:solidFill>
                  <a:prstClr val="black"/>
                </a:solidFill>
              </a:rPr>
              <a:t>Gloves</a:t>
            </a:r>
            <a:r>
              <a:rPr lang="en-US" dirty="0">
                <a:solidFill>
                  <a:prstClr val="black"/>
                </a:solidFill>
              </a:rPr>
              <a:t>, if worn, must be </a:t>
            </a:r>
            <a:r>
              <a:rPr lang="en-US" dirty="0" smtClean="0">
                <a:solidFill>
                  <a:prstClr val="black"/>
                </a:solidFill>
              </a:rPr>
              <a:t>changed </a:t>
            </a:r>
            <a:r>
              <a:rPr lang="en-US" dirty="0">
                <a:solidFill>
                  <a:prstClr val="black"/>
                </a:solidFill>
              </a:rPr>
              <a:t>when they become </a:t>
            </a:r>
            <a:r>
              <a:rPr lang="en-US" dirty="0" smtClean="0">
                <a:solidFill>
                  <a:prstClr val="black"/>
                </a:solidFill>
              </a:rPr>
              <a:t>contaminated or torn</a:t>
            </a:r>
          </a:p>
          <a:p>
            <a:pPr lvl="1" eaLnBrk="1" hangingPunct="1"/>
            <a:r>
              <a:rPr lang="en-US" sz="2400" dirty="0">
                <a:solidFill>
                  <a:prstClr val="black"/>
                </a:solidFill>
              </a:rPr>
              <a:t>If </a:t>
            </a:r>
            <a:r>
              <a:rPr lang="en-US" sz="2400" dirty="0" smtClean="0">
                <a:solidFill>
                  <a:prstClr val="black"/>
                </a:solidFill>
              </a:rPr>
              <a:t>reusable gloves are used, </a:t>
            </a:r>
            <a:r>
              <a:rPr lang="en-US" sz="2400" dirty="0">
                <a:solidFill>
                  <a:prstClr val="black"/>
                </a:solidFill>
              </a:rPr>
              <a:t>clean </a:t>
            </a:r>
            <a:r>
              <a:rPr lang="en-US" sz="2400" dirty="0" smtClean="0">
                <a:solidFill>
                  <a:prstClr val="black"/>
                </a:solidFill>
              </a:rPr>
              <a:t>often or as needed</a:t>
            </a:r>
            <a:endParaRPr lang="en-US" sz="2400" dirty="0">
              <a:solidFill>
                <a:prstClr val="black"/>
              </a:solidFill>
            </a:endParaRPr>
          </a:p>
          <a:p>
            <a:pPr marL="342900" lvl="1" indent="-342900" eaLnBrk="1" hangingPunct="1">
              <a:buFont typeface="Arial" charset="0"/>
              <a:buChar char="•"/>
            </a:pPr>
            <a:r>
              <a:rPr lang="en-US" dirty="0" smtClean="0">
                <a:solidFill>
                  <a:prstClr val="black"/>
                </a:solidFill>
              </a:rPr>
              <a:t>Aprons, gloves, and other food safety equipment should be removed before using the toilet and should be stored in a clean, designated area when not in use</a:t>
            </a:r>
          </a:p>
        </p:txBody>
      </p:sp>
      <p:sp>
        <p:nvSpPr>
          <p:cNvPr id="2" name="Title 1"/>
          <p:cNvSpPr>
            <a:spLocks noGrp="1"/>
          </p:cNvSpPr>
          <p:nvPr>
            <p:ph type="title" idx="4294967295"/>
          </p:nvPr>
        </p:nvSpPr>
        <p:spPr>
          <a:xfrm>
            <a:off x="1752600" y="304800"/>
            <a:ext cx="7010400" cy="1143000"/>
          </a:xfrm>
        </p:spPr>
        <p:txBody>
          <a:bodyPr/>
          <a:lstStyle/>
          <a:p>
            <a:r>
              <a:rPr lang="en-US" dirty="0" smtClean="0">
                <a:effectLst>
                  <a:outerShdw blurRad="38100" dist="38100" dir="2700000" algn="tl">
                    <a:srgbClr val="000000">
                      <a:alpha val="43137"/>
                    </a:srgbClr>
                  </a:outerShdw>
                </a:effectLst>
              </a:rPr>
              <a:t>Worker Clothing</a:t>
            </a:r>
            <a:endParaRPr lang="en-US"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5528" y="457201"/>
            <a:ext cx="1372671" cy="205740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235291" y="5562600"/>
            <a:ext cx="527709" cy="830997"/>
          </a:xfrm>
          <a:prstGeom prst="rect">
            <a:avLst/>
          </a:prstGeom>
          <a:noFill/>
        </p:spPr>
        <p:txBody>
          <a:bodyPr wrap="none" rtlCol="0">
            <a:spAutoFit/>
          </a:bodyPr>
          <a:lstStyle/>
          <a:p>
            <a:pPr fontAlgn="base">
              <a:spcBef>
                <a:spcPct val="0"/>
              </a:spcBef>
              <a:spcAft>
                <a:spcPct val="0"/>
              </a:spcAft>
            </a:pPr>
            <a:r>
              <a:rPr lang="en-US" sz="4800" dirty="0" smtClean="0">
                <a:solidFill>
                  <a:prstClr val="black"/>
                </a:solidFill>
                <a:latin typeface="Arial" charset="0"/>
              </a:rPr>
              <a:t>§</a:t>
            </a:r>
            <a:endParaRPr lang="en-US" sz="4800" dirty="0">
              <a:solidFill>
                <a:prstClr val="black"/>
              </a:solidFill>
              <a:latin typeface="Arial" charset="0"/>
            </a:endParaRPr>
          </a:p>
        </p:txBody>
      </p:sp>
    </p:spTree>
    <p:extLst>
      <p:ext uri="{BB962C8B-B14F-4D97-AF65-F5344CB8AC3E}">
        <p14:creationId xmlns:p14="http://schemas.microsoft.com/office/powerpoint/2010/main" val="137066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549275" y="381000"/>
            <a:ext cx="7788275" cy="788988"/>
          </a:xfrm>
        </p:spPr>
        <p:txBody>
          <a:bodyPr/>
          <a:lstStyle/>
          <a:p>
            <a:pPr eaLnBrk="1" hangingPunct="1">
              <a:defRPr/>
            </a:pPr>
            <a:r>
              <a:rPr lang="en-US" dirty="0" smtClean="0">
                <a:cs typeface="Arial" pitchFamily="34" charset="0"/>
              </a:rPr>
              <a:t>Hazards in Foods</a:t>
            </a:r>
            <a:endParaRPr lang="en-US" dirty="0" smtClean="0"/>
          </a:p>
        </p:txBody>
      </p:sp>
      <p:sp>
        <p:nvSpPr>
          <p:cNvPr id="4099" name="Text Box 3"/>
          <p:cNvSpPr txBox="1">
            <a:spLocks noChangeArrowheads="1"/>
          </p:cNvSpPr>
          <p:nvPr/>
        </p:nvSpPr>
        <p:spPr bwMode="auto">
          <a:xfrm>
            <a:off x="533400" y="1447800"/>
            <a:ext cx="6400800" cy="4862513"/>
          </a:xfrm>
          <a:prstGeom prst="rect">
            <a:avLst/>
          </a:prstGeom>
          <a:noFill/>
          <a:ln w="9525">
            <a:noFill/>
            <a:miter lim="800000"/>
            <a:headEnd/>
            <a:tailEnd/>
          </a:ln>
        </p:spPr>
        <p:txBody>
          <a:bodyPr tIns="137160" bIns="137160"/>
          <a:lstStyle/>
          <a:p>
            <a:pPr>
              <a:tabLst>
                <a:tab pos="457200" algn="l"/>
              </a:tabLst>
            </a:pPr>
            <a:r>
              <a:rPr lang="en-US" sz="2800" i="1" dirty="0">
                <a:solidFill>
                  <a:srgbClr val="000000"/>
                </a:solidFill>
              </a:rPr>
              <a:t>A hazard is something that could cause harm to the consumer.</a:t>
            </a:r>
          </a:p>
          <a:p>
            <a:pPr>
              <a:tabLst>
                <a:tab pos="457200" algn="l"/>
              </a:tabLst>
            </a:pPr>
            <a:endParaRPr lang="en-US" sz="2800" dirty="0">
              <a:solidFill>
                <a:srgbClr val="000000"/>
              </a:solidFill>
            </a:endParaRPr>
          </a:p>
          <a:p>
            <a:pPr>
              <a:tabLst>
                <a:tab pos="457200" algn="l"/>
              </a:tabLst>
            </a:pPr>
            <a:r>
              <a:rPr lang="en-US" sz="2800" dirty="0">
                <a:solidFill>
                  <a:srgbClr val="000000"/>
                </a:solidFill>
              </a:rPr>
              <a:t>Hazards commonly associated with fresh produce are:</a:t>
            </a:r>
            <a:r>
              <a:rPr lang="en-US" sz="2800" b="1" dirty="0">
                <a:solidFill>
                  <a:srgbClr val="000000"/>
                </a:solidFill>
              </a:rPr>
              <a:t>	</a:t>
            </a:r>
            <a:endParaRPr lang="en-US" sz="2800" dirty="0">
              <a:solidFill>
                <a:srgbClr val="000000"/>
              </a:solidFill>
              <a:latin typeface="Times New Roman" pitchFamily="18" charset="0"/>
            </a:endParaRPr>
          </a:p>
          <a:p>
            <a:pPr>
              <a:tabLst>
                <a:tab pos="457200" algn="l"/>
              </a:tabLst>
            </a:pPr>
            <a:endParaRPr lang="en-US" sz="2800" dirty="0">
              <a:solidFill>
                <a:srgbClr val="000000"/>
              </a:solidFill>
            </a:endParaRPr>
          </a:p>
          <a:p>
            <a:pPr lvl="1">
              <a:buClr>
                <a:srgbClr val="FFFFFF"/>
              </a:buClr>
              <a:buSzPct val="90000"/>
              <a:buFontTx/>
              <a:buChar char="•"/>
              <a:tabLst>
                <a:tab pos="457200" algn="l"/>
              </a:tabLst>
            </a:pPr>
            <a:r>
              <a:rPr lang="en-US" sz="2800" b="1" dirty="0">
                <a:solidFill>
                  <a:srgbClr val="000000"/>
                </a:solidFill>
              </a:rPr>
              <a:t>	Biological hazards	</a:t>
            </a:r>
          </a:p>
          <a:p>
            <a:pPr lvl="1">
              <a:buClr>
                <a:srgbClr val="FFFFFF"/>
              </a:buClr>
              <a:buSzPct val="90000"/>
              <a:buFontTx/>
              <a:buChar char="•"/>
              <a:tabLst>
                <a:tab pos="457200" algn="l"/>
              </a:tabLst>
            </a:pPr>
            <a:r>
              <a:rPr lang="en-US" sz="2800" dirty="0">
                <a:solidFill>
                  <a:srgbClr val="000000"/>
                </a:solidFill>
              </a:rPr>
              <a:t>	Chemical hazards	</a:t>
            </a:r>
          </a:p>
          <a:p>
            <a:pPr lvl="1">
              <a:buClr>
                <a:srgbClr val="FFFFFF"/>
              </a:buClr>
              <a:buSzPct val="90000"/>
              <a:buFontTx/>
              <a:buChar char="•"/>
              <a:tabLst>
                <a:tab pos="457200" algn="l"/>
              </a:tabLst>
            </a:pPr>
            <a:r>
              <a:rPr lang="en-US" sz="2800" dirty="0">
                <a:solidFill>
                  <a:srgbClr val="000000"/>
                </a:solidFill>
              </a:rPr>
              <a:t>	Physical hazards	</a:t>
            </a:r>
          </a:p>
          <a:p>
            <a:pPr>
              <a:buClr>
                <a:srgbClr val="1F2123"/>
              </a:buClr>
              <a:buSzPct val="90000"/>
              <a:tabLst>
                <a:tab pos="457200" algn="l"/>
              </a:tabLst>
            </a:pPr>
            <a:r>
              <a:rPr lang="en-US" sz="2600" dirty="0">
                <a:solidFill>
                  <a:srgbClr val="000000"/>
                </a:solidFill>
              </a:rPr>
              <a:t>	</a:t>
            </a:r>
          </a:p>
          <a:p>
            <a:pPr>
              <a:tabLst>
                <a:tab pos="457200" algn="l"/>
              </a:tabLst>
            </a:pPr>
            <a:endParaRPr lang="en-US" sz="2600" b="1" dirty="0">
              <a:solidFill>
                <a:srgbClr val="000000"/>
              </a:solidFill>
              <a:latin typeface="Times New Roman" pitchFamily="18" charset="0"/>
            </a:endParaRPr>
          </a:p>
        </p:txBody>
      </p:sp>
      <p:pic>
        <p:nvPicPr>
          <p:cNvPr id="4" name="Picture 2"/>
          <p:cNvPicPr>
            <a:picLocks noChangeAspect="1" noChangeArrowheads="1"/>
          </p:cNvPicPr>
          <p:nvPr/>
        </p:nvPicPr>
        <p:blipFill>
          <a:blip r:embed="rId3" cstate="print"/>
          <a:stretch>
            <a:fillRect/>
          </a:stretch>
        </p:blipFill>
        <p:spPr bwMode="auto">
          <a:xfrm>
            <a:off x="6629400" y="4724401"/>
            <a:ext cx="1752600" cy="162251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858000" y="381000"/>
            <a:ext cx="1524000" cy="1857236"/>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858000" y="2534239"/>
            <a:ext cx="1524000" cy="1885361"/>
          </a:xfrm>
          <a:prstGeom prst="rect">
            <a:avLst/>
          </a:prstGeom>
          <a:noFill/>
          <a:ln w="9525">
            <a:noFill/>
            <a:miter lim="800000"/>
            <a:headEnd/>
            <a:tailEnd/>
          </a:ln>
        </p:spPr>
      </p:pic>
    </p:spTree>
    <p:extLst>
      <p:ext uri="{BB962C8B-B14F-4D97-AF65-F5344CB8AC3E}">
        <p14:creationId xmlns:p14="http://schemas.microsoft.com/office/powerpoint/2010/main" val="4211856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533400" y="152400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800" dirty="0" smtClean="0">
                <a:solidFill>
                  <a:prstClr val="black"/>
                </a:solidFill>
              </a:rPr>
              <a:t>Workers who are sick or show signs of illness can contaminate fresh produce </a:t>
            </a:r>
          </a:p>
          <a:p>
            <a:pPr eaLnBrk="1" hangingPunct="1"/>
            <a:r>
              <a:rPr lang="en-US" sz="2800" dirty="0" smtClean="0">
                <a:solidFill>
                  <a:prstClr val="black"/>
                </a:solidFill>
              </a:rPr>
              <a:t>Ill workers must </a:t>
            </a:r>
            <a:r>
              <a:rPr lang="en-US" sz="2800" dirty="0">
                <a:solidFill>
                  <a:prstClr val="black"/>
                </a:solidFill>
              </a:rPr>
              <a:t>not handle fresh </a:t>
            </a:r>
            <a:r>
              <a:rPr lang="en-US" sz="2800" dirty="0" smtClean="0">
                <a:solidFill>
                  <a:prstClr val="black"/>
                </a:solidFill>
              </a:rPr>
              <a:t>produce</a:t>
            </a:r>
            <a:endParaRPr lang="en-US" sz="2800" dirty="0">
              <a:solidFill>
                <a:prstClr val="black"/>
              </a:solidFill>
            </a:endParaRPr>
          </a:p>
          <a:p>
            <a:pPr eaLnBrk="1" hangingPunct="1"/>
            <a:r>
              <a:rPr lang="en-US" sz="2800" dirty="0" smtClean="0">
                <a:solidFill>
                  <a:prstClr val="black"/>
                </a:solidFill>
              </a:rPr>
              <a:t>Symptoms of illness can include:</a:t>
            </a:r>
          </a:p>
          <a:p>
            <a:pPr lvl="1" eaLnBrk="1" hangingPunct="1">
              <a:lnSpc>
                <a:spcPct val="90000"/>
              </a:lnSpc>
            </a:pPr>
            <a:r>
              <a:rPr lang="en-US" sz="2600" dirty="0" smtClean="0">
                <a:solidFill>
                  <a:prstClr val="black"/>
                </a:solidFill>
              </a:rPr>
              <a:t>Nausea</a:t>
            </a:r>
          </a:p>
          <a:p>
            <a:pPr lvl="1" eaLnBrk="1" hangingPunct="1">
              <a:lnSpc>
                <a:spcPct val="90000"/>
              </a:lnSpc>
            </a:pPr>
            <a:r>
              <a:rPr lang="en-US" sz="2600" dirty="0" smtClean="0">
                <a:solidFill>
                  <a:prstClr val="black"/>
                </a:solidFill>
              </a:rPr>
              <a:t>Vomiting</a:t>
            </a:r>
          </a:p>
          <a:p>
            <a:pPr lvl="1" eaLnBrk="1" hangingPunct="1">
              <a:lnSpc>
                <a:spcPct val="90000"/>
              </a:lnSpc>
            </a:pPr>
            <a:r>
              <a:rPr lang="en-US" sz="2600" dirty="0" smtClean="0">
                <a:solidFill>
                  <a:prstClr val="black"/>
                </a:solidFill>
              </a:rPr>
              <a:t>Diarrhea</a:t>
            </a:r>
          </a:p>
          <a:p>
            <a:pPr lvl="1" eaLnBrk="1" hangingPunct="1">
              <a:lnSpc>
                <a:spcPct val="90000"/>
              </a:lnSpc>
            </a:pPr>
            <a:r>
              <a:rPr lang="en-US" sz="2600" dirty="0" smtClean="0">
                <a:solidFill>
                  <a:prstClr val="black"/>
                </a:solidFill>
              </a:rPr>
              <a:t>Fever</a:t>
            </a:r>
          </a:p>
          <a:p>
            <a:pPr lvl="1" eaLnBrk="1" hangingPunct="1">
              <a:lnSpc>
                <a:spcPct val="90000"/>
              </a:lnSpc>
            </a:pPr>
            <a:r>
              <a:rPr lang="en-US" sz="2600" dirty="0" smtClean="0">
                <a:solidFill>
                  <a:prstClr val="black"/>
                </a:solidFill>
              </a:rPr>
              <a:t>Jaundice</a:t>
            </a:r>
          </a:p>
          <a:p>
            <a:endParaRPr lang="en-US" b="1" dirty="0">
              <a:solidFill>
                <a:prstClr val="black"/>
              </a:solidFill>
            </a:endParaRPr>
          </a:p>
        </p:txBody>
      </p:sp>
      <p:sp>
        <p:nvSpPr>
          <p:cNvPr id="2" name="Title 1"/>
          <p:cNvSpPr>
            <a:spLocks noGrp="1"/>
          </p:cNvSpPr>
          <p:nvPr>
            <p:ph type="title" idx="4294967295"/>
          </p:nvPr>
        </p:nvSpPr>
        <p:spPr>
          <a:xfrm>
            <a:off x="1676400" y="304800"/>
            <a:ext cx="7162800" cy="1066800"/>
          </a:xfrm>
        </p:spPr>
        <p:txBody>
          <a:bodyPr/>
          <a:lstStyle/>
          <a:p>
            <a:r>
              <a:rPr lang="en-US" dirty="0" smtClean="0">
                <a:effectLst>
                  <a:outerShdw blurRad="38100" dist="38100" dir="2700000" algn="tl">
                    <a:srgbClr val="000000">
                      <a:alpha val="43137"/>
                    </a:srgbClr>
                  </a:outerShdw>
                </a:effectLst>
              </a:rPr>
              <a:t>Worker Illness</a:t>
            </a:r>
            <a:endParaRPr lang="en-US" dirty="0">
              <a:effectLst>
                <a:outerShdw blurRad="38100" dist="38100" dir="2700000" algn="tl">
                  <a:srgbClr val="000000">
                    <a:alpha val="43137"/>
                  </a:srgbClr>
                </a:outerShdw>
              </a:effectLst>
            </a:endParaRPr>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0" y="3276600"/>
            <a:ext cx="1600200" cy="2400300"/>
          </a:xfrm>
          <a:prstGeom prst="rect">
            <a:avLst/>
          </a:prstGeom>
          <a:ln w="57150">
            <a:noFill/>
          </a:ln>
          <a:extLst/>
        </p:spPr>
      </p:pic>
      <p:sp>
        <p:nvSpPr>
          <p:cNvPr id="6" name="TextBox 5"/>
          <p:cNvSpPr txBox="1"/>
          <p:nvPr/>
        </p:nvSpPr>
        <p:spPr>
          <a:xfrm>
            <a:off x="8235291" y="5562600"/>
            <a:ext cx="527709" cy="830997"/>
          </a:xfrm>
          <a:prstGeom prst="rect">
            <a:avLst/>
          </a:prstGeom>
          <a:noFill/>
        </p:spPr>
        <p:txBody>
          <a:bodyPr wrap="none" rtlCol="0">
            <a:spAutoFit/>
          </a:bodyPr>
          <a:lstStyle/>
          <a:p>
            <a:pPr fontAlgn="base">
              <a:spcBef>
                <a:spcPct val="0"/>
              </a:spcBef>
              <a:spcAft>
                <a:spcPct val="0"/>
              </a:spcAft>
            </a:pPr>
            <a:r>
              <a:rPr lang="en-US" sz="4800" dirty="0" smtClean="0">
                <a:solidFill>
                  <a:prstClr val="black"/>
                </a:solidFill>
                <a:latin typeface="Arial" charset="0"/>
              </a:rPr>
              <a:t>§</a:t>
            </a:r>
            <a:endParaRPr lang="en-US" sz="4800" dirty="0">
              <a:solidFill>
                <a:prstClr val="black"/>
              </a:solidFill>
              <a:latin typeface="Arial" charset="0"/>
            </a:endParaRPr>
          </a:p>
        </p:txBody>
      </p:sp>
    </p:spTree>
    <p:extLst>
      <p:ext uri="{BB962C8B-B14F-4D97-AF65-F5344CB8AC3E}">
        <p14:creationId xmlns:p14="http://schemas.microsoft.com/office/powerpoint/2010/main" val="296738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81000" y="14478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900" b="1" dirty="0" smtClean="0">
                <a:solidFill>
                  <a:prstClr val="black"/>
                </a:solidFill>
              </a:rPr>
              <a:t> Worker injuries may pose food safety risks</a:t>
            </a:r>
          </a:p>
          <a:p>
            <a:pPr lvl="1" eaLnBrk="1" hangingPunct="1"/>
            <a:r>
              <a:rPr lang="en-US" sz="2600" dirty="0">
                <a:solidFill>
                  <a:prstClr val="black"/>
                </a:solidFill>
              </a:rPr>
              <a:t>A first aid kit should be available, stocked, and monitored  </a:t>
            </a:r>
          </a:p>
          <a:p>
            <a:pPr lvl="1" eaLnBrk="1" hangingPunct="1"/>
            <a:r>
              <a:rPr lang="en-US" sz="2600" dirty="0" smtClean="0">
                <a:solidFill>
                  <a:prstClr val="black"/>
                </a:solidFill>
              </a:rPr>
              <a:t>Clean </a:t>
            </a:r>
            <a:r>
              <a:rPr lang="en-US" sz="2600" dirty="0">
                <a:solidFill>
                  <a:prstClr val="black"/>
                </a:solidFill>
              </a:rPr>
              <a:t>and bandage all </a:t>
            </a:r>
            <a:r>
              <a:rPr lang="en-US" sz="2600" dirty="0" smtClean="0">
                <a:solidFill>
                  <a:prstClr val="black"/>
                </a:solidFill>
              </a:rPr>
              <a:t>wounds</a:t>
            </a:r>
          </a:p>
          <a:p>
            <a:pPr lvl="2" indent="-457200" eaLnBrk="1" hangingPunct="1">
              <a:spcBef>
                <a:spcPts val="0"/>
              </a:spcBef>
              <a:buFont typeface="Arial" panose="020B0604020202020204" pitchFamily="34" charset="0"/>
              <a:buChar char="•"/>
            </a:pPr>
            <a:r>
              <a:rPr lang="en-US" dirty="0" smtClean="0">
                <a:solidFill>
                  <a:prstClr val="black"/>
                </a:solidFill>
              </a:rPr>
              <a:t>If the wound is on the hands, a glove should be worn to create a double barrier</a:t>
            </a:r>
            <a:endParaRPr lang="en-US" dirty="0">
              <a:solidFill>
                <a:prstClr val="black"/>
              </a:solidFill>
            </a:endParaRPr>
          </a:p>
          <a:p>
            <a:pPr lvl="1" eaLnBrk="1" hangingPunct="1">
              <a:spcBef>
                <a:spcPts val="0"/>
              </a:spcBef>
            </a:pPr>
            <a:r>
              <a:rPr lang="en-US" sz="2600" dirty="0" smtClean="0">
                <a:solidFill>
                  <a:prstClr val="black"/>
                </a:solidFill>
              </a:rPr>
              <a:t>Discard any produce that may be </a:t>
            </a:r>
            <a:br>
              <a:rPr lang="en-US" sz="2600" dirty="0" smtClean="0">
                <a:solidFill>
                  <a:prstClr val="black"/>
                </a:solidFill>
              </a:rPr>
            </a:br>
            <a:r>
              <a:rPr lang="en-US" sz="2600" dirty="0" smtClean="0">
                <a:solidFill>
                  <a:prstClr val="black"/>
                </a:solidFill>
              </a:rPr>
              <a:t>contaminated</a:t>
            </a:r>
          </a:p>
          <a:p>
            <a:pPr lvl="1" eaLnBrk="1" hangingPunct="1">
              <a:spcBef>
                <a:spcPts val="0"/>
              </a:spcBef>
            </a:pPr>
            <a:r>
              <a:rPr lang="en-US" sz="2600" dirty="0" smtClean="0">
                <a:solidFill>
                  <a:prstClr val="black"/>
                </a:solidFill>
              </a:rPr>
              <a:t>Clean and sanitize any items that </a:t>
            </a:r>
            <a:br>
              <a:rPr lang="en-US" sz="2600" dirty="0" smtClean="0">
                <a:solidFill>
                  <a:prstClr val="black"/>
                </a:solidFill>
              </a:rPr>
            </a:br>
            <a:r>
              <a:rPr lang="en-US" sz="2600" dirty="0" smtClean="0">
                <a:solidFill>
                  <a:prstClr val="black"/>
                </a:solidFill>
              </a:rPr>
              <a:t>came in contact with bodily fluids</a:t>
            </a:r>
          </a:p>
          <a:p>
            <a:pPr lvl="1" eaLnBrk="1" hangingPunct="1">
              <a:spcBef>
                <a:spcPts val="0"/>
              </a:spcBef>
            </a:pPr>
            <a:r>
              <a:rPr lang="en-US" sz="2600" dirty="0" smtClean="0">
                <a:solidFill>
                  <a:prstClr val="black"/>
                </a:solidFill>
              </a:rPr>
              <a:t>Report all injuries to supervisor</a:t>
            </a:r>
          </a:p>
        </p:txBody>
      </p:sp>
      <p:sp>
        <p:nvSpPr>
          <p:cNvPr id="2" name="Title 1"/>
          <p:cNvSpPr>
            <a:spLocks noGrp="1"/>
          </p:cNvSpPr>
          <p:nvPr>
            <p:ph type="title" idx="4294967295"/>
          </p:nvPr>
        </p:nvSpPr>
        <p:spPr>
          <a:xfrm>
            <a:off x="1752600" y="304800"/>
            <a:ext cx="7010400" cy="914400"/>
          </a:xfrm>
        </p:spPr>
        <p:txBody>
          <a:bodyPr/>
          <a:lstStyle/>
          <a:p>
            <a:r>
              <a:rPr lang="en-US" dirty="0" smtClean="0">
                <a:effectLst>
                  <a:outerShdw blurRad="38100" dist="38100" dir="2700000" algn="tl">
                    <a:srgbClr val="000000">
                      <a:alpha val="43137"/>
                    </a:srgbClr>
                  </a:outerShdw>
                </a:effectLst>
              </a:rPr>
              <a:t>Worker Injury</a:t>
            </a:r>
            <a:endParaRPr lang="en-US"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3940454"/>
            <a:ext cx="1905000" cy="1722120"/>
          </a:xfrm>
          <a:prstGeom prst="rect">
            <a:avLst/>
          </a:prstGeom>
          <a:ln w="57150">
            <a:noFill/>
          </a:ln>
          <a:extLst/>
        </p:spPr>
      </p:pic>
    </p:spTree>
    <p:extLst>
      <p:ext uri="{BB962C8B-B14F-4D97-AF65-F5344CB8AC3E}">
        <p14:creationId xmlns:p14="http://schemas.microsoft.com/office/powerpoint/2010/main" val="3205747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9491" y="540327"/>
            <a:ext cx="8229600" cy="990600"/>
          </a:xfrm>
        </p:spPr>
        <p:txBody>
          <a:bodyPr/>
          <a:lstStyle/>
          <a:p>
            <a:r>
              <a:rPr lang="en-US" dirty="0" smtClean="0"/>
              <a:t>How to wash your hands </a:t>
            </a:r>
            <a:endParaRPr lang="en-US" dirty="0"/>
          </a:p>
        </p:txBody>
      </p:sp>
      <p:sp>
        <p:nvSpPr>
          <p:cNvPr id="7" name="Rectangle 6"/>
          <p:cNvSpPr/>
          <p:nvPr/>
        </p:nvSpPr>
        <p:spPr>
          <a:xfrm>
            <a:off x="381000" y="1911084"/>
            <a:ext cx="5105400" cy="2806922"/>
          </a:xfrm>
          <a:prstGeom prst="rect">
            <a:avLst/>
          </a:prstGeom>
        </p:spPr>
        <p:txBody>
          <a:bodyPr wrap="square">
            <a:spAutoFit/>
          </a:bodyPr>
          <a:lstStyle/>
          <a:p>
            <a:pPr>
              <a:lnSpc>
                <a:spcPct val="90000"/>
              </a:lnSpc>
              <a:defRPr/>
            </a:pPr>
            <a:r>
              <a:rPr lang="en-US" sz="2800" dirty="0">
                <a:latin typeface="Calibri" pitchFamily="34" charset="0"/>
              </a:rPr>
              <a:t>1. Wet hands with warm water</a:t>
            </a:r>
          </a:p>
          <a:p>
            <a:pPr>
              <a:lnSpc>
                <a:spcPct val="90000"/>
              </a:lnSpc>
              <a:defRPr/>
            </a:pPr>
            <a:r>
              <a:rPr lang="en-US" sz="2800" dirty="0">
                <a:latin typeface="Calibri" pitchFamily="34" charset="0"/>
              </a:rPr>
              <a:t>2. Apply soap to hands</a:t>
            </a:r>
          </a:p>
          <a:p>
            <a:pPr>
              <a:lnSpc>
                <a:spcPct val="90000"/>
              </a:lnSpc>
              <a:defRPr/>
            </a:pPr>
            <a:r>
              <a:rPr lang="en-US" sz="2800" dirty="0">
                <a:latin typeface="Calibri" pitchFamily="34" charset="0"/>
              </a:rPr>
              <a:t>3. Lather </a:t>
            </a:r>
            <a:r>
              <a:rPr lang="en-US" sz="2800" dirty="0" smtClean="0">
                <a:latin typeface="Calibri" pitchFamily="34" charset="0"/>
              </a:rPr>
              <a:t>hands </a:t>
            </a:r>
            <a:r>
              <a:rPr lang="en-US" sz="2800" dirty="0">
                <a:latin typeface="Calibri" pitchFamily="34" charset="0"/>
              </a:rPr>
              <a:t>for </a:t>
            </a:r>
            <a:r>
              <a:rPr lang="en-US" sz="2800" dirty="0" smtClean="0">
                <a:latin typeface="Calibri" pitchFamily="34" charset="0"/>
              </a:rPr>
              <a:t>20 </a:t>
            </a:r>
            <a:r>
              <a:rPr lang="en-US" sz="2800" dirty="0">
                <a:latin typeface="Calibri" pitchFamily="34" charset="0"/>
              </a:rPr>
              <a:t>sec. </a:t>
            </a:r>
            <a:endParaRPr lang="en-US" sz="2800" dirty="0" smtClean="0">
              <a:latin typeface="Calibri" pitchFamily="34" charset="0"/>
            </a:endParaRPr>
          </a:p>
          <a:p>
            <a:pPr>
              <a:lnSpc>
                <a:spcPct val="90000"/>
              </a:lnSpc>
              <a:defRPr/>
            </a:pPr>
            <a:r>
              <a:rPr lang="en-US" sz="2800" dirty="0" smtClean="0">
                <a:latin typeface="Calibri" pitchFamily="34" charset="0"/>
              </a:rPr>
              <a:t>4</a:t>
            </a:r>
            <a:r>
              <a:rPr lang="en-US" sz="2800" dirty="0">
                <a:latin typeface="Calibri" pitchFamily="34" charset="0"/>
              </a:rPr>
              <a:t>. </a:t>
            </a:r>
            <a:r>
              <a:rPr lang="en-US" sz="2800" dirty="0" smtClean="0">
                <a:latin typeface="Calibri" pitchFamily="34" charset="0"/>
              </a:rPr>
              <a:t>Rinse </a:t>
            </a:r>
            <a:r>
              <a:rPr lang="en-US" sz="2800" dirty="0">
                <a:latin typeface="Calibri" pitchFamily="34" charset="0"/>
              </a:rPr>
              <a:t>thoroughly</a:t>
            </a:r>
          </a:p>
          <a:p>
            <a:pPr>
              <a:lnSpc>
                <a:spcPct val="90000"/>
              </a:lnSpc>
              <a:defRPr/>
            </a:pPr>
            <a:r>
              <a:rPr lang="en-US" sz="2800" dirty="0">
                <a:latin typeface="Calibri" pitchFamily="34" charset="0"/>
              </a:rPr>
              <a:t>5. Towel dry thoroughly </a:t>
            </a:r>
          </a:p>
          <a:p>
            <a:pPr>
              <a:lnSpc>
                <a:spcPct val="90000"/>
              </a:lnSpc>
              <a:defRPr/>
            </a:pPr>
            <a:r>
              <a:rPr lang="en-US" sz="2800" dirty="0" smtClean="0">
                <a:latin typeface="Calibri" pitchFamily="34" charset="0"/>
              </a:rPr>
              <a:t>   	with </a:t>
            </a:r>
            <a:r>
              <a:rPr lang="en-US" sz="2800" dirty="0">
                <a:latin typeface="Calibri" pitchFamily="34" charset="0"/>
              </a:rPr>
              <a:t>disposable </a:t>
            </a:r>
            <a:endParaRPr lang="en-US" sz="2800" dirty="0" smtClean="0">
              <a:latin typeface="Calibri" pitchFamily="34" charset="0"/>
            </a:endParaRPr>
          </a:p>
          <a:p>
            <a:pPr>
              <a:lnSpc>
                <a:spcPct val="90000"/>
              </a:lnSpc>
              <a:defRPr/>
            </a:pPr>
            <a:r>
              <a:rPr lang="en-US" sz="2800" dirty="0">
                <a:latin typeface="Calibri" pitchFamily="34" charset="0"/>
              </a:rPr>
              <a:t>	</a:t>
            </a:r>
            <a:r>
              <a:rPr lang="en-US" sz="2800" dirty="0" smtClean="0">
                <a:latin typeface="Calibri" pitchFamily="34" charset="0"/>
              </a:rPr>
              <a:t>paper </a:t>
            </a:r>
            <a:r>
              <a:rPr lang="en-US" sz="2800" dirty="0">
                <a:latin typeface="Calibri" pitchFamily="34" charset="0"/>
              </a:rPr>
              <a:t>towel</a:t>
            </a:r>
            <a:endParaRPr lang="en-US" sz="2800" dirty="0"/>
          </a:p>
        </p:txBody>
      </p:sp>
      <p:grpSp>
        <p:nvGrpSpPr>
          <p:cNvPr id="8" name="Group 4"/>
          <p:cNvGrpSpPr>
            <a:grpSpLocks/>
          </p:cNvGrpSpPr>
          <p:nvPr/>
        </p:nvGrpSpPr>
        <p:grpSpPr bwMode="auto">
          <a:xfrm>
            <a:off x="4038600" y="1424907"/>
            <a:ext cx="4400720" cy="4137692"/>
            <a:chOff x="2746" y="1421"/>
            <a:chExt cx="2638" cy="2251"/>
          </a:xfrm>
        </p:grpSpPr>
        <p:pic>
          <p:nvPicPr>
            <p:cNvPr id="9" name="Picture 5"/>
            <p:cNvPicPr>
              <a:picLocks noChangeArrowheads="1"/>
            </p:cNvPicPr>
            <p:nvPr/>
          </p:nvPicPr>
          <p:blipFill>
            <a:blip r:embed="rId2" cstate="print"/>
            <a:srcRect/>
            <a:stretch>
              <a:fillRect/>
            </a:stretch>
          </p:blipFill>
          <p:spPr bwMode="auto">
            <a:xfrm>
              <a:off x="3060" y="1972"/>
              <a:ext cx="2324" cy="1700"/>
            </a:xfrm>
            <a:prstGeom prst="rect">
              <a:avLst/>
            </a:prstGeom>
            <a:noFill/>
            <a:ln w="12700">
              <a:noFill/>
              <a:miter lim="800000"/>
              <a:headEnd/>
              <a:tailEnd/>
            </a:ln>
          </p:spPr>
        </p:pic>
        <p:sp>
          <p:nvSpPr>
            <p:cNvPr id="10" name="Rectangle 6"/>
            <p:cNvSpPr>
              <a:spLocks noChangeArrowheads="1"/>
            </p:cNvSpPr>
            <p:nvPr/>
          </p:nvSpPr>
          <p:spPr bwMode="auto">
            <a:xfrm>
              <a:off x="2746" y="1421"/>
              <a:ext cx="2572" cy="1754"/>
            </a:xfrm>
            <a:prstGeom prst="rect">
              <a:avLst/>
            </a:prstGeom>
            <a:noFill/>
            <a:ln w="12700">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56376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710045" y="270164"/>
            <a:ext cx="7715250" cy="1143000"/>
          </a:xfrm>
        </p:spPr>
        <p:txBody>
          <a:bodyPr/>
          <a:lstStyle/>
          <a:p>
            <a:pPr eaLnBrk="1" hangingPunct="1">
              <a:defRPr/>
            </a:pPr>
            <a:r>
              <a:rPr lang="en-US" dirty="0" smtClean="0"/>
              <a:t>When To Wash Your Hands</a:t>
            </a:r>
          </a:p>
        </p:txBody>
      </p:sp>
      <p:sp>
        <p:nvSpPr>
          <p:cNvPr id="6148" name="Rectangle 3"/>
          <p:cNvSpPr>
            <a:spLocks noGrp="1" noChangeArrowheads="1"/>
          </p:cNvSpPr>
          <p:nvPr>
            <p:ph sz="half" idx="1"/>
          </p:nvPr>
        </p:nvSpPr>
        <p:spPr>
          <a:xfrm>
            <a:off x="381000" y="1371600"/>
            <a:ext cx="3819525" cy="4648200"/>
          </a:xfrm>
        </p:spPr>
        <p:txBody>
          <a:bodyPr/>
          <a:lstStyle/>
          <a:p>
            <a:pPr eaLnBrk="1" hangingPunct="1">
              <a:lnSpc>
                <a:spcPct val="90000"/>
              </a:lnSpc>
              <a:defRPr/>
            </a:pPr>
            <a:r>
              <a:rPr lang="en-US" sz="2700" dirty="0" smtClean="0">
                <a:latin typeface="Calibri" pitchFamily="34" charset="0"/>
              </a:rPr>
              <a:t>After using toilet</a:t>
            </a:r>
          </a:p>
          <a:p>
            <a:pPr eaLnBrk="1" hangingPunct="1">
              <a:lnSpc>
                <a:spcPct val="90000"/>
              </a:lnSpc>
              <a:defRPr/>
            </a:pPr>
            <a:r>
              <a:rPr lang="en-US" sz="2700" dirty="0" smtClean="0">
                <a:latin typeface="Calibri" pitchFamily="34" charset="0"/>
              </a:rPr>
              <a:t>After cleaning </a:t>
            </a:r>
          </a:p>
          <a:p>
            <a:pPr eaLnBrk="1" hangingPunct="1">
              <a:lnSpc>
                <a:spcPct val="90000"/>
              </a:lnSpc>
              <a:buNone/>
              <a:defRPr/>
            </a:pPr>
            <a:r>
              <a:rPr lang="en-US" sz="2700" dirty="0" smtClean="0">
                <a:latin typeface="Calibri" pitchFamily="34" charset="0"/>
              </a:rPr>
              <a:t>	  restroom</a:t>
            </a:r>
          </a:p>
          <a:p>
            <a:pPr eaLnBrk="1" hangingPunct="1">
              <a:lnSpc>
                <a:spcPct val="90000"/>
              </a:lnSpc>
              <a:defRPr/>
            </a:pPr>
            <a:r>
              <a:rPr lang="en-US" sz="2700" dirty="0" smtClean="0">
                <a:latin typeface="Calibri" pitchFamily="34" charset="0"/>
              </a:rPr>
              <a:t>After smoking, </a:t>
            </a:r>
          </a:p>
          <a:p>
            <a:pPr eaLnBrk="1" hangingPunct="1">
              <a:lnSpc>
                <a:spcPct val="90000"/>
              </a:lnSpc>
              <a:buNone/>
              <a:defRPr/>
            </a:pPr>
            <a:r>
              <a:rPr lang="en-US" sz="2700" dirty="0" smtClean="0">
                <a:latin typeface="Calibri" pitchFamily="34" charset="0"/>
              </a:rPr>
              <a:t>	  eating or drinking</a:t>
            </a:r>
          </a:p>
          <a:p>
            <a:pPr eaLnBrk="1" hangingPunct="1">
              <a:lnSpc>
                <a:spcPct val="90000"/>
              </a:lnSpc>
              <a:defRPr/>
            </a:pPr>
            <a:r>
              <a:rPr lang="en-US" sz="2700" dirty="0" smtClean="0">
                <a:latin typeface="Calibri" pitchFamily="34" charset="0"/>
              </a:rPr>
              <a:t>After changing </a:t>
            </a:r>
          </a:p>
          <a:p>
            <a:pPr eaLnBrk="1" hangingPunct="1">
              <a:lnSpc>
                <a:spcPct val="90000"/>
              </a:lnSpc>
              <a:buNone/>
              <a:defRPr/>
            </a:pPr>
            <a:r>
              <a:rPr lang="en-US" sz="2700" dirty="0" smtClean="0">
                <a:latin typeface="Calibri" pitchFamily="34" charset="0"/>
              </a:rPr>
              <a:t>	  diapers or linens</a:t>
            </a:r>
          </a:p>
          <a:p>
            <a:pPr eaLnBrk="1" hangingPunct="1">
              <a:lnSpc>
                <a:spcPct val="90000"/>
              </a:lnSpc>
              <a:defRPr/>
            </a:pPr>
            <a:r>
              <a:rPr lang="en-US" sz="2700" dirty="0" smtClean="0">
                <a:latin typeface="Calibri" pitchFamily="34" charset="0"/>
              </a:rPr>
              <a:t>After handling dirty </a:t>
            </a:r>
          </a:p>
          <a:p>
            <a:pPr eaLnBrk="1" hangingPunct="1">
              <a:lnSpc>
                <a:spcPct val="90000"/>
              </a:lnSpc>
              <a:buNone/>
              <a:defRPr/>
            </a:pPr>
            <a:r>
              <a:rPr lang="en-US" sz="2700" dirty="0" smtClean="0">
                <a:latin typeface="Calibri" pitchFamily="34" charset="0"/>
              </a:rPr>
              <a:t>	  equipment, utensils </a:t>
            </a:r>
          </a:p>
          <a:p>
            <a:pPr eaLnBrk="1" hangingPunct="1">
              <a:lnSpc>
                <a:spcPct val="90000"/>
              </a:lnSpc>
              <a:buNone/>
              <a:defRPr/>
            </a:pPr>
            <a:r>
              <a:rPr lang="en-US" sz="2700" dirty="0" smtClean="0">
                <a:latin typeface="Calibri" pitchFamily="34" charset="0"/>
              </a:rPr>
              <a:t> 	  or farm machinery</a:t>
            </a:r>
          </a:p>
          <a:p>
            <a:pPr eaLnBrk="1" hangingPunct="1">
              <a:lnSpc>
                <a:spcPct val="90000"/>
              </a:lnSpc>
              <a:defRPr/>
            </a:pPr>
            <a:endParaRPr lang="en-US" sz="2700" b="1" dirty="0" smtClean="0"/>
          </a:p>
        </p:txBody>
      </p:sp>
      <p:sp>
        <p:nvSpPr>
          <p:cNvPr id="6149" name="Rectangle 5"/>
          <p:cNvSpPr>
            <a:spLocks noGrp="1" noChangeArrowheads="1"/>
          </p:cNvSpPr>
          <p:nvPr>
            <p:ph sz="half" idx="2"/>
          </p:nvPr>
        </p:nvSpPr>
        <p:spPr>
          <a:xfrm>
            <a:off x="4267200" y="1371600"/>
            <a:ext cx="4305300" cy="4876800"/>
          </a:xfrm>
        </p:spPr>
        <p:txBody>
          <a:bodyPr/>
          <a:lstStyle/>
          <a:p>
            <a:pPr eaLnBrk="1" hangingPunct="1">
              <a:lnSpc>
                <a:spcPct val="90000"/>
              </a:lnSpc>
              <a:defRPr/>
            </a:pPr>
            <a:r>
              <a:rPr lang="en-US" sz="2700" dirty="0" smtClean="0">
                <a:latin typeface="Calibri" pitchFamily="34" charset="0"/>
              </a:rPr>
              <a:t>After caring for or </a:t>
            </a:r>
          </a:p>
          <a:p>
            <a:pPr eaLnBrk="1" hangingPunct="1">
              <a:lnSpc>
                <a:spcPct val="90000"/>
              </a:lnSpc>
              <a:buNone/>
              <a:defRPr/>
            </a:pPr>
            <a:r>
              <a:rPr lang="en-US" sz="2700" dirty="0" smtClean="0">
                <a:latin typeface="Calibri" pitchFamily="34" charset="0"/>
              </a:rPr>
              <a:t>	    touching  animals</a:t>
            </a:r>
          </a:p>
          <a:p>
            <a:pPr eaLnBrk="1" hangingPunct="1">
              <a:lnSpc>
                <a:spcPct val="90000"/>
              </a:lnSpc>
              <a:defRPr/>
            </a:pPr>
            <a:r>
              <a:rPr lang="en-US" sz="2700" dirty="0" smtClean="0">
                <a:latin typeface="Calibri" pitchFamily="34" charset="0"/>
              </a:rPr>
              <a:t>After handling garbage</a:t>
            </a:r>
          </a:p>
          <a:p>
            <a:pPr eaLnBrk="1" hangingPunct="1">
              <a:lnSpc>
                <a:spcPct val="90000"/>
              </a:lnSpc>
              <a:defRPr/>
            </a:pPr>
            <a:r>
              <a:rPr lang="en-US" sz="2700" dirty="0" smtClean="0">
                <a:latin typeface="Calibri" pitchFamily="34" charset="0"/>
              </a:rPr>
              <a:t>After engaging in other activities that soil hands</a:t>
            </a:r>
            <a:endParaRPr lang="en-US" sz="2400" dirty="0" smtClean="0">
              <a:latin typeface="Calibri" pitchFamily="34" charset="0"/>
            </a:endParaRPr>
          </a:p>
          <a:p>
            <a:pPr eaLnBrk="1" hangingPunct="1">
              <a:lnSpc>
                <a:spcPct val="90000"/>
              </a:lnSpc>
              <a:defRPr/>
            </a:pPr>
            <a:r>
              <a:rPr lang="en-US" sz="2700" dirty="0" smtClean="0">
                <a:latin typeface="Calibri" pitchFamily="34" charset="0"/>
              </a:rPr>
              <a:t>Before you eat</a:t>
            </a:r>
          </a:p>
          <a:p>
            <a:pPr eaLnBrk="1" hangingPunct="1">
              <a:lnSpc>
                <a:spcPct val="90000"/>
              </a:lnSpc>
              <a:defRPr/>
            </a:pPr>
            <a:r>
              <a:rPr lang="en-US" sz="2700" dirty="0" smtClean="0">
                <a:latin typeface="Calibri" pitchFamily="34" charset="0"/>
              </a:rPr>
              <a:t>Before you start to work</a:t>
            </a:r>
          </a:p>
          <a:p>
            <a:pPr eaLnBrk="1" hangingPunct="1">
              <a:lnSpc>
                <a:spcPct val="90000"/>
              </a:lnSpc>
              <a:defRPr/>
            </a:pPr>
            <a:r>
              <a:rPr lang="en-US" sz="2700" dirty="0" smtClean="0">
                <a:latin typeface="Calibri" pitchFamily="34" charset="0"/>
              </a:rPr>
              <a:t>Before handling food</a:t>
            </a:r>
          </a:p>
          <a:p>
            <a:pPr eaLnBrk="1" hangingPunct="1">
              <a:lnSpc>
                <a:spcPct val="90000"/>
              </a:lnSpc>
              <a:defRPr/>
            </a:pPr>
            <a:r>
              <a:rPr lang="en-US" sz="2700" dirty="0" smtClean="0">
                <a:latin typeface="Calibri" pitchFamily="34" charset="0"/>
              </a:rPr>
              <a:t>Between changing tasks or changing gloves</a:t>
            </a:r>
          </a:p>
          <a:p>
            <a:pPr eaLnBrk="1" hangingPunct="1">
              <a:lnSpc>
                <a:spcPct val="90000"/>
              </a:lnSpc>
              <a:defRPr/>
            </a:pPr>
            <a:endParaRPr lang="en-US" sz="2600" dirty="0" smtClean="0"/>
          </a:p>
        </p:txBody>
      </p:sp>
      <p:sp>
        <p:nvSpPr>
          <p:cNvPr id="34821" name="Footer Placeholder 4"/>
          <p:cNvSpPr>
            <a:spLocks noGrp="1"/>
          </p:cNvSpPr>
          <p:nvPr>
            <p:ph type="ftr" sz="quarter" idx="4294967295"/>
          </p:nvPr>
        </p:nvSpPr>
        <p:spPr bwMode="auto">
          <a:xfrm>
            <a:off x="1066800" y="6416675"/>
            <a:ext cx="8077200" cy="365125"/>
          </a:xfrm>
          <a:prstGeom prst="rect">
            <a:avLst/>
          </a:prstGeom>
          <a:noFill/>
          <a:ln>
            <a:miter lim="800000"/>
            <a:headEnd/>
            <a:tailEnd/>
          </a:ln>
        </p:spPr>
        <p:txBody>
          <a:bodyPr/>
          <a:lstStyle/>
          <a:p>
            <a:pPr algn="ctr"/>
            <a:r>
              <a:rPr lang="en-US" sz="1800" dirty="0">
                <a:solidFill>
                  <a:schemeClr val="tx1"/>
                </a:solidFill>
              </a:rPr>
              <a:t>KY Cabinet for Health and Family Services</a:t>
            </a:r>
          </a:p>
        </p:txBody>
      </p:sp>
    </p:spTree>
    <p:extLst>
      <p:ext uri="{BB962C8B-B14F-4D97-AF65-F5344CB8AC3E}">
        <p14:creationId xmlns:p14="http://schemas.microsoft.com/office/powerpoint/2010/main" val="3868151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required of a hand-washing station?</a:t>
            </a:r>
            <a:endParaRPr lang="en-US" dirty="0"/>
          </a:p>
        </p:txBody>
      </p:sp>
      <p:sp>
        <p:nvSpPr>
          <p:cNvPr id="3" name="Content Placeholder 2"/>
          <p:cNvSpPr>
            <a:spLocks noGrp="1"/>
          </p:cNvSpPr>
          <p:nvPr>
            <p:ph sz="half" idx="1"/>
          </p:nvPr>
        </p:nvSpPr>
        <p:spPr>
          <a:xfrm>
            <a:off x="457200" y="1658112"/>
            <a:ext cx="3657600" cy="4590288"/>
          </a:xfrm>
        </p:spPr>
        <p:txBody>
          <a:bodyPr>
            <a:normAutofit lnSpcReduction="10000"/>
          </a:bodyPr>
          <a:lstStyle/>
          <a:p>
            <a:r>
              <a:rPr lang="en-US" dirty="0" smtClean="0"/>
              <a:t>Potable (drinking) water </a:t>
            </a:r>
          </a:p>
          <a:p>
            <a:r>
              <a:rPr lang="en-US" dirty="0" smtClean="0"/>
              <a:t>Soap</a:t>
            </a:r>
          </a:p>
          <a:p>
            <a:r>
              <a:rPr lang="en-US" dirty="0" smtClean="0"/>
              <a:t>Paper towels (non reusable towels)</a:t>
            </a:r>
          </a:p>
          <a:p>
            <a:r>
              <a:rPr lang="en-US" dirty="0" smtClean="0"/>
              <a:t>Catch basin for grey water </a:t>
            </a:r>
          </a:p>
          <a:p>
            <a:endParaRPr lang="en-US" dirty="0"/>
          </a:p>
          <a:p>
            <a:r>
              <a:rPr lang="en-US" dirty="0" smtClean="0"/>
              <a:t>Cannot use just hand sanitizer</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648200" y="838200"/>
            <a:ext cx="2206634" cy="2849563"/>
          </a:xfrm>
          <a:prstGeom prst="rect">
            <a:avLst/>
          </a:prstGeom>
        </p:spPr>
      </p:pic>
      <p:sp>
        <p:nvSpPr>
          <p:cNvPr id="6" name="TextBox 5"/>
          <p:cNvSpPr txBox="1"/>
          <p:nvPr/>
        </p:nvSpPr>
        <p:spPr>
          <a:xfrm>
            <a:off x="1066800" y="6367790"/>
            <a:ext cx="3657600" cy="261610"/>
          </a:xfrm>
          <a:prstGeom prst="rect">
            <a:avLst/>
          </a:prstGeom>
          <a:noFill/>
        </p:spPr>
        <p:txBody>
          <a:bodyPr wrap="square" rtlCol="0">
            <a:spAutoFit/>
          </a:bodyPr>
          <a:lstStyle/>
          <a:p>
            <a:r>
              <a:rPr lang="en-US" sz="1100" dirty="0" smtClean="0"/>
              <a:t>Source: </a:t>
            </a:r>
            <a:r>
              <a:rPr lang="en-US" sz="1100" dirty="0" smtClean="0">
                <a:hlinkClick r:id="rId3"/>
              </a:rPr>
              <a:t>www.hallsservall.com</a:t>
            </a:r>
            <a:r>
              <a:rPr lang="en-US" sz="1100" dirty="0" smtClean="0"/>
              <a:t>, www.doitandhow.com </a:t>
            </a:r>
            <a:endParaRPr lang="en-US" sz="1100" dirty="0"/>
          </a:p>
        </p:txBody>
      </p:sp>
      <p:pic>
        <p:nvPicPr>
          <p:cNvPr id="7" name="Picture 6"/>
          <p:cNvPicPr>
            <a:picLocks noChangeAspect="1"/>
          </p:cNvPicPr>
          <p:nvPr/>
        </p:nvPicPr>
        <p:blipFill>
          <a:blip r:embed="rId4"/>
          <a:stretch>
            <a:fillRect/>
          </a:stretch>
        </p:blipFill>
        <p:spPr>
          <a:xfrm>
            <a:off x="6248400" y="3010525"/>
            <a:ext cx="2209800" cy="3695075"/>
          </a:xfrm>
          <a:prstGeom prst="rect">
            <a:avLst/>
          </a:prstGeom>
        </p:spPr>
      </p:pic>
    </p:spTree>
    <p:extLst>
      <p:ext uri="{BB962C8B-B14F-4D97-AF65-F5344CB8AC3E}">
        <p14:creationId xmlns:p14="http://schemas.microsoft.com/office/powerpoint/2010/main" val="4203751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066800"/>
          </a:xfrm>
        </p:spPr>
        <p:txBody>
          <a:bodyPr/>
          <a:lstStyle/>
          <a:p>
            <a:r>
              <a:rPr lang="en-US" dirty="0" smtClean="0"/>
              <a:t>Water Quality: Uses of water in agriculture</a:t>
            </a:r>
            <a:endParaRPr lang="en-US" dirty="0"/>
          </a:p>
        </p:txBody>
      </p:sp>
      <p:sp>
        <p:nvSpPr>
          <p:cNvPr id="5" name="Content Placeholder 2"/>
          <p:cNvSpPr>
            <a:spLocks noGrp="1"/>
          </p:cNvSpPr>
          <p:nvPr>
            <p:ph idx="1"/>
          </p:nvPr>
        </p:nvSpPr>
        <p:spPr>
          <a:xfrm>
            <a:off x="457200" y="2276475"/>
            <a:ext cx="4495800" cy="3886200"/>
          </a:xfrm>
          <a:ln w="28575">
            <a:noFill/>
          </a:ln>
        </p:spPr>
        <p:style>
          <a:lnRef idx="2">
            <a:schemeClr val="accent2"/>
          </a:lnRef>
          <a:fillRef idx="1">
            <a:schemeClr val="lt1"/>
          </a:fillRef>
          <a:effectRef idx="0">
            <a:schemeClr val="accent2"/>
          </a:effectRef>
          <a:fontRef idx="minor">
            <a:schemeClr val="dk1"/>
          </a:fontRef>
        </p:style>
        <p:txBody>
          <a:bodyPr>
            <a:normAutofit/>
          </a:bodyPr>
          <a:lstStyle/>
          <a:p>
            <a:pPr marL="411480" lvl="1" indent="0">
              <a:buNone/>
            </a:pPr>
            <a:r>
              <a:rPr lang="en-US" sz="2600" b="1" i="1" dirty="0" err="1" smtClean="0"/>
              <a:t>Preharvest</a:t>
            </a:r>
            <a:r>
              <a:rPr lang="en-US" sz="2600" dirty="0" smtClean="0"/>
              <a:t> </a:t>
            </a:r>
          </a:p>
          <a:p>
            <a:pPr lvl="2"/>
            <a:r>
              <a:rPr lang="en-US" sz="2400" dirty="0" smtClean="0"/>
              <a:t>Irrigation</a:t>
            </a:r>
          </a:p>
          <a:p>
            <a:pPr lvl="2"/>
            <a:r>
              <a:rPr lang="en-US" sz="2400" dirty="0" smtClean="0"/>
              <a:t>Pesticide application</a:t>
            </a:r>
          </a:p>
          <a:p>
            <a:pPr lvl="2"/>
            <a:r>
              <a:rPr lang="en-US" sz="2400" dirty="0" smtClean="0"/>
              <a:t>Frost protection</a:t>
            </a:r>
          </a:p>
          <a:p>
            <a:pPr lvl="1"/>
            <a:endParaRPr lang="en-US" sz="2600" dirty="0" smtClean="0"/>
          </a:p>
          <a:p>
            <a:pPr marL="411480" lvl="1" indent="0">
              <a:buNone/>
            </a:pPr>
            <a:r>
              <a:rPr lang="en-US" sz="2600" b="1" i="1" dirty="0" smtClean="0"/>
              <a:t>Postharvest </a:t>
            </a:r>
          </a:p>
          <a:p>
            <a:pPr lvl="2"/>
            <a:r>
              <a:rPr lang="en-US" sz="2400" dirty="0" smtClean="0"/>
              <a:t>Washing and processing</a:t>
            </a:r>
          </a:p>
          <a:p>
            <a:pPr lvl="2"/>
            <a:r>
              <a:rPr lang="en-US" sz="2400" dirty="0" smtClean="0"/>
              <a:t>Refrigeration and cooling </a:t>
            </a:r>
          </a:p>
          <a:p>
            <a:pPr lvl="1"/>
            <a:endParaRPr lang="en-US" dirty="0"/>
          </a:p>
        </p:txBody>
      </p:sp>
      <p:pic>
        <p:nvPicPr>
          <p:cNvPr id="6" name="Picture 5"/>
          <p:cNvPicPr>
            <a:picLocks noChangeAspect="1" noChangeArrowheads="1"/>
          </p:cNvPicPr>
          <p:nvPr/>
        </p:nvPicPr>
        <p:blipFill>
          <a:blip r:embed="rId2" cstate="print"/>
          <a:srcRect/>
          <a:stretch>
            <a:fillRect/>
          </a:stretch>
        </p:blipFill>
        <p:spPr bwMode="auto">
          <a:xfrm>
            <a:off x="6781800" y="4953000"/>
            <a:ext cx="2087217" cy="1600200"/>
          </a:xfrm>
          <a:prstGeom prst="rect">
            <a:avLst/>
          </a:prstGeom>
          <a:solidFill>
            <a:sysClr val="window" lastClr="FFFFFF"/>
          </a:solidFill>
          <a:ln w="19050" cap="flat" cmpd="sng" algn="ctr">
            <a:solidFill>
              <a:srgbClr val="A5B592"/>
            </a:solidFill>
            <a:prstDash val="solid"/>
            <a:headEnd/>
            <a:tailEnd/>
          </a:ln>
          <a:effectLst/>
        </p:spPr>
      </p:pic>
      <p:pic>
        <p:nvPicPr>
          <p:cNvPr id="7" name="Picture 4"/>
          <p:cNvPicPr>
            <a:picLocks noChangeAspect="1" noChangeArrowheads="1"/>
          </p:cNvPicPr>
          <p:nvPr/>
        </p:nvPicPr>
        <p:blipFill>
          <a:blip r:embed="rId3" cstate="print"/>
          <a:srcRect/>
          <a:stretch>
            <a:fillRect/>
          </a:stretch>
        </p:blipFill>
        <p:spPr>
          <a:xfrm>
            <a:off x="6629400" y="1476375"/>
            <a:ext cx="2414974" cy="1600200"/>
          </a:xfrm>
          <a:prstGeom prst="rect">
            <a:avLst/>
          </a:prstGeom>
          <a:solidFill>
            <a:sysClr val="window" lastClr="FFFFFF"/>
          </a:solidFill>
          <a:ln w="19050" cap="flat" cmpd="sng" algn="ctr">
            <a:solidFill>
              <a:srgbClr val="A5B592"/>
            </a:solidFill>
            <a:prstDash val="solid"/>
          </a:ln>
          <a:effectLst/>
        </p:spPr>
      </p:pic>
      <p:pic>
        <p:nvPicPr>
          <p:cNvPr id="2050" name="Picture 2" descr="C:\Users\pahld2\Pictures\2009 WyeREC tomato plots\tomatoe spr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124200"/>
            <a:ext cx="2362200" cy="1771650"/>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372081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09600" y="487362"/>
            <a:ext cx="7772400" cy="808038"/>
          </a:xfrm>
        </p:spPr>
        <p:txBody>
          <a:bodyPr>
            <a:normAutofit/>
          </a:bodyPr>
          <a:lstStyle/>
          <a:p>
            <a:pPr>
              <a:defRPr/>
            </a:pPr>
            <a:r>
              <a:rPr lang="en-US" dirty="0" smtClean="0"/>
              <a:t>Water Sources</a:t>
            </a:r>
          </a:p>
        </p:txBody>
      </p:sp>
      <p:sp>
        <p:nvSpPr>
          <p:cNvPr id="6147" name="Rectangle 3"/>
          <p:cNvSpPr>
            <a:spLocks noGrp="1" noChangeArrowheads="1"/>
          </p:cNvSpPr>
          <p:nvPr>
            <p:ph sz="half" idx="1"/>
          </p:nvPr>
        </p:nvSpPr>
        <p:spPr/>
        <p:txBody>
          <a:bodyPr>
            <a:noAutofit/>
          </a:bodyPr>
          <a:lstStyle/>
          <a:p>
            <a:r>
              <a:rPr lang="en-US" dirty="0" smtClean="0">
                <a:cs typeface="Times New Roman" pitchFamily="18" charset="0"/>
              </a:rPr>
              <a:t>W</a:t>
            </a:r>
            <a:r>
              <a:rPr lang="en-US" dirty="0" smtClean="0">
                <a:effectLst/>
                <a:cs typeface="Times New Roman" pitchFamily="18" charset="0"/>
              </a:rPr>
              <a:t>ater for agricultural use may come from:</a:t>
            </a:r>
            <a:endParaRPr lang="en-US" dirty="0" smtClean="0">
              <a:effectLst/>
              <a:cs typeface="Arial" charset="0"/>
            </a:endParaRPr>
          </a:p>
          <a:p>
            <a:pPr lvl="1"/>
            <a:r>
              <a:rPr lang="en-US" sz="2800" dirty="0">
                <a:cs typeface="Arial" charset="0"/>
              </a:rPr>
              <a:t>Surface sources </a:t>
            </a:r>
          </a:p>
          <a:p>
            <a:pPr lvl="2"/>
            <a:r>
              <a:rPr lang="en-US" sz="2800" dirty="0">
                <a:cs typeface="Arial" charset="0"/>
              </a:rPr>
              <a:t>Rivers, streams, irrigation ditches, ponds, and canals </a:t>
            </a:r>
          </a:p>
          <a:p>
            <a:pPr lvl="1"/>
            <a:r>
              <a:rPr lang="en-US" sz="2800" dirty="0" smtClean="0">
                <a:cs typeface="Arial" charset="0"/>
              </a:rPr>
              <a:t>Wells</a:t>
            </a:r>
            <a:endParaRPr lang="en-US" sz="2800" dirty="0" smtClean="0">
              <a:effectLst/>
              <a:cs typeface="Arial" charset="0"/>
            </a:endParaRPr>
          </a:p>
          <a:p>
            <a:pPr lvl="1"/>
            <a:r>
              <a:rPr lang="en-US" sz="2800" dirty="0" smtClean="0">
                <a:effectLst/>
                <a:cs typeface="Arial" charset="0"/>
              </a:rPr>
              <a:t>Municipal water systems</a:t>
            </a:r>
          </a:p>
          <a:p>
            <a:pPr lvl="1"/>
            <a:endParaRPr lang="en-US" dirty="0" smtClean="0">
              <a:cs typeface="Arial" charset="0"/>
            </a:endParaRPr>
          </a:p>
          <a:p>
            <a:pPr lvl="1"/>
            <a:endParaRPr lang="en-US" dirty="0" smtClean="0">
              <a:cs typeface="Arial" charset="0"/>
            </a:endParaRPr>
          </a:p>
        </p:txBody>
      </p:sp>
      <p:sp>
        <p:nvSpPr>
          <p:cNvPr id="7" name="Down Arrow 6"/>
          <p:cNvSpPr/>
          <p:nvPr/>
        </p:nvSpPr>
        <p:spPr>
          <a:xfrm>
            <a:off x="152400" y="2883932"/>
            <a:ext cx="762000" cy="29072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219" name="Picture 3" descr="C:\Users\pahld2\Pictures\2009 August\august 2009 2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600" y="891381"/>
            <a:ext cx="2400300" cy="1600200"/>
          </a:xfrm>
          <a:prstGeom prst="rect">
            <a:avLst/>
          </a:prstGeom>
          <a:ln w="28575"/>
        </p:spPr>
        <p:style>
          <a:lnRef idx="2">
            <a:schemeClr val="accent1"/>
          </a:lnRef>
          <a:fillRef idx="1">
            <a:schemeClr val="lt1"/>
          </a:fillRef>
          <a:effectRef idx="0">
            <a:schemeClr val="accent1"/>
          </a:effectRef>
          <a:fontRef idx="minor">
            <a:schemeClr val="dk1"/>
          </a:fontRef>
        </p:style>
      </p:pic>
      <p:pic>
        <p:nvPicPr>
          <p:cNvPr id="9220" name="Picture 4" descr="C:\Users\pahld2\Pictures\2012-10-16 2012 Farm visits\2012 Farm visits 0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150" y="1855232"/>
            <a:ext cx="3086100" cy="2057400"/>
          </a:xfrm>
          <a:prstGeom prst="rect">
            <a:avLst/>
          </a:prstGeom>
          <a:ln w="28575"/>
        </p:spPr>
        <p:style>
          <a:lnRef idx="2">
            <a:schemeClr val="accent1"/>
          </a:lnRef>
          <a:fillRef idx="1">
            <a:schemeClr val="lt1"/>
          </a:fillRef>
          <a:effectRef idx="0">
            <a:schemeClr val="accent1"/>
          </a:effectRef>
          <a:fontRef idx="minor">
            <a:schemeClr val="dk1"/>
          </a:fontRef>
        </p:style>
      </p:pic>
      <p:pic>
        <p:nvPicPr>
          <p:cNvPr id="9221" name="Picture 5" descr="C:\Users\pahld2\Pictures\2012-10-16 2012 Farm visits\2012 Farm visits 0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356" y="2553204"/>
            <a:ext cx="1071756" cy="1607634"/>
          </a:xfrm>
          <a:prstGeom prst="rect">
            <a:avLst/>
          </a:prstGeom>
          <a:ln w="28575"/>
        </p:spPr>
        <p:style>
          <a:lnRef idx="2">
            <a:schemeClr val="accent1"/>
          </a:lnRef>
          <a:fillRef idx="1">
            <a:schemeClr val="lt1"/>
          </a:fillRef>
          <a:effectRef idx="0">
            <a:schemeClr val="accent1"/>
          </a:effectRef>
          <a:fontRef idx="minor">
            <a:schemeClr val="dk1"/>
          </a:fontRef>
        </p:style>
      </p:pic>
      <p:sp>
        <p:nvSpPr>
          <p:cNvPr id="2" name="TextBox 1"/>
          <p:cNvSpPr txBox="1"/>
          <p:nvPr/>
        </p:nvSpPr>
        <p:spPr>
          <a:xfrm rot="16200000">
            <a:off x="152400" y="4082534"/>
            <a:ext cx="762000" cy="369332"/>
          </a:xfrm>
          <a:prstGeom prst="rect">
            <a:avLst/>
          </a:prstGeom>
          <a:noFill/>
        </p:spPr>
        <p:txBody>
          <a:bodyPr wrap="square" rtlCol="0">
            <a:spAutoFit/>
          </a:bodyPr>
          <a:lstStyle/>
          <a:p>
            <a:r>
              <a:rPr lang="en-US" b="1" dirty="0" smtClean="0"/>
              <a:t>RISK</a:t>
            </a:r>
            <a:endParaRPr lang="en-US" b="1" dirty="0"/>
          </a:p>
        </p:txBody>
      </p:sp>
      <p:sp>
        <p:nvSpPr>
          <p:cNvPr id="3" name="TextBox 2"/>
          <p:cNvSpPr txBox="1"/>
          <p:nvPr/>
        </p:nvSpPr>
        <p:spPr>
          <a:xfrm>
            <a:off x="272469" y="5791200"/>
            <a:ext cx="641931" cy="369332"/>
          </a:xfrm>
          <a:prstGeom prst="rect">
            <a:avLst/>
          </a:prstGeom>
          <a:noFill/>
        </p:spPr>
        <p:txBody>
          <a:bodyPr wrap="square" rtlCol="0">
            <a:spAutoFit/>
          </a:bodyPr>
          <a:lstStyle/>
          <a:p>
            <a:r>
              <a:rPr lang="en-US" dirty="0" smtClean="0"/>
              <a:t>Low</a:t>
            </a:r>
            <a:endParaRPr lang="en-US" dirty="0"/>
          </a:p>
        </p:txBody>
      </p:sp>
      <p:sp>
        <p:nvSpPr>
          <p:cNvPr id="4" name="TextBox 3"/>
          <p:cNvSpPr txBox="1"/>
          <p:nvPr/>
        </p:nvSpPr>
        <p:spPr>
          <a:xfrm>
            <a:off x="272469" y="2514600"/>
            <a:ext cx="794331" cy="369332"/>
          </a:xfrm>
          <a:prstGeom prst="rect">
            <a:avLst/>
          </a:prstGeom>
          <a:noFill/>
        </p:spPr>
        <p:txBody>
          <a:bodyPr wrap="square" rtlCol="0">
            <a:spAutoFit/>
          </a:bodyPr>
          <a:lstStyle/>
          <a:p>
            <a:r>
              <a:rPr lang="en-US" dirty="0" smtClean="0"/>
              <a:t>high</a:t>
            </a:r>
            <a:endParaRPr lang="en-US" dirty="0"/>
          </a:p>
        </p:txBody>
      </p:sp>
      <p:pic>
        <p:nvPicPr>
          <p:cNvPr id="2050" name="Picture 2" descr="{short description of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6669" y="3709188"/>
            <a:ext cx="1552331" cy="2414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4884234" y="5411715"/>
            <a:ext cx="1247638" cy="1401683"/>
          </a:xfrm>
          <a:prstGeom prst="rect">
            <a:avLst/>
          </a:prstGeom>
        </p:spPr>
      </p:pic>
      <p:sp>
        <p:nvSpPr>
          <p:cNvPr id="6" name="TextBox 5"/>
          <p:cNvSpPr txBox="1"/>
          <p:nvPr/>
        </p:nvSpPr>
        <p:spPr>
          <a:xfrm>
            <a:off x="4495800" y="6629400"/>
            <a:ext cx="1761973" cy="246221"/>
          </a:xfrm>
          <a:prstGeom prst="rect">
            <a:avLst/>
          </a:prstGeom>
          <a:noFill/>
        </p:spPr>
        <p:txBody>
          <a:bodyPr wrap="square" rtlCol="0">
            <a:spAutoFit/>
          </a:bodyPr>
          <a:lstStyle/>
          <a:p>
            <a:r>
              <a:rPr lang="en-US" sz="1000" dirty="0" smtClean="0">
                <a:solidFill>
                  <a:schemeClr val="bg1">
                    <a:lumMod val="85000"/>
                  </a:schemeClr>
                </a:solidFill>
              </a:rPr>
              <a:t>Flicker.com</a:t>
            </a:r>
            <a:endParaRPr lang="en-US" sz="1000" dirty="0">
              <a:solidFill>
                <a:schemeClr val="bg1">
                  <a:lumMod val="85000"/>
                </a:schemeClr>
              </a:solidFill>
            </a:endParaRPr>
          </a:p>
        </p:txBody>
      </p:sp>
      <p:sp>
        <p:nvSpPr>
          <p:cNvPr id="8" name="TextBox 7"/>
          <p:cNvSpPr txBox="1"/>
          <p:nvPr/>
        </p:nvSpPr>
        <p:spPr>
          <a:xfrm>
            <a:off x="7281169" y="5642613"/>
            <a:ext cx="815081" cy="246221"/>
          </a:xfrm>
          <a:prstGeom prst="rect">
            <a:avLst/>
          </a:prstGeom>
          <a:noFill/>
        </p:spPr>
        <p:txBody>
          <a:bodyPr wrap="square" rtlCol="0">
            <a:spAutoFit/>
          </a:bodyPr>
          <a:lstStyle/>
          <a:p>
            <a:r>
              <a:rPr lang="en-US" sz="1000" dirty="0" smtClean="0"/>
              <a:t>USDA</a:t>
            </a:r>
            <a:endParaRPr lang="en-US" sz="1000" dirty="0"/>
          </a:p>
        </p:txBody>
      </p:sp>
    </p:spTree>
    <p:extLst>
      <p:ext uri="{BB962C8B-B14F-4D97-AF65-F5344CB8AC3E}">
        <p14:creationId xmlns:p14="http://schemas.microsoft.com/office/powerpoint/2010/main" val="4202592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Uses in Irrigation</a:t>
            </a:r>
            <a:endParaRPr lang="en-US" dirty="0"/>
          </a:p>
        </p:txBody>
      </p:sp>
      <p:sp>
        <p:nvSpPr>
          <p:cNvPr id="142339" name="Rectangle 3"/>
          <p:cNvSpPr>
            <a:spLocks noGrp="1" noChangeArrowheads="1"/>
          </p:cNvSpPr>
          <p:nvPr>
            <p:ph idx="1"/>
          </p:nvPr>
        </p:nvSpPr>
        <p:spPr>
          <a:ln w="28575">
            <a:noFill/>
          </a:ln>
        </p:spPr>
        <p:style>
          <a:lnRef idx="2">
            <a:schemeClr val="accent2"/>
          </a:lnRef>
          <a:fillRef idx="1">
            <a:schemeClr val="lt1"/>
          </a:fillRef>
          <a:effectRef idx="0">
            <a:schemeClr val="accent2"/>
          </a:effectRef>
          <a:fontRef idx="minor">
            <a:schemeClr val="dk1"/>
          </a:fontRef>
        </p:style>
        <p:txBody>
          <a:bodyPr>
            <a:normAutofit/>
          </a:bodyPr>
          <a:lstStyle/>
          <a:p>
            <a:pPr marL="114300" indent="0">
              <a:buNone/>
            </a:pPr>
            <a:r>
              <a:rPr lang="en-US" sz="2400" dirty="0" smtClean="0"/>
              <a:t>Choose the </a:t>
            </a:r>
            <a:r>
              <a:rPr lang="en-US" sz="2400" b="1" dirty="0"/>
              <a:t>application method </a:t>
            </a:r>
            <a:r>
              <a:rPr lang="en-US" sz="2400" dirty="0"/>
              <a:t>and treatment to reduce risk</a:t>
            </a:r>
            <a:endParaRPr lang="en-US" sz="2400" dirty="0" smtClean="0"/>
          </a:p>
          <a:p>
            <a:pPr lvl="2"/>
            <a:r>
              <a:rPr lang="en-US" sz="2400" dirty="0" smtClean="0"/>
              <a:t>Drip irrigation vs. Overhead irrigation</a:t>
            </a:r>
          </a:p>
          <a:p>
            <a:pPr lvl="3"/>
            <a:r>
              <a:rPr lang="en-US" sz="2200" dirty="0" smtClean="0"/>
              <a:t>Level of microbial contamination in the water? </a:t>
            </a:r>
          </a:p>
          <a:p>
            <a:pPr lvl="3"/>
            <a:r>
              <a:rPr lang="en-US" sz="2200" dirty="0" smtClean="0"/>
              <a:t>How risky is the crop?</a:t>
            </a:r>
          </a:p>
          <a:p>
            <a:endParaRPr lang="en-US" dirty="0"/>
          </a:p>
        </p:txBody>
      </p:sp>
      <p:pic>
        <p:nvPicPr>
          <p:cNvPr id="142340" name="Picture 4" descr="85c0114-overhead irrigation"/>
          <p:cNvPicPr>
            <a:picLocks noChangeAspect="1" noChangeArrowheads="1"/>
          </p:cNvPicPr>
          <p:nvPr/>
        </p:nvPicPr>
        <p:blipFill>
          <a:blip r:embed="rId3" cstate="print"/>
          <a:srcRect t="7733" b="20087"/>
          <a:stretch>
            <a:fillRect/>
          </a:stretch>
        </p:blipFill>
        <p:spPr bwMode="auto">
          <a:xfrm>
            <a:off x="4038600" y="3886200"/>
            <a:ext cx="4495800" cy="2232025"/>
          </a:xfrm>
          <a:prstGeom prst="rect">
            <a:avLst/>
          </a:prstGeom>
        </p:spPr>
        <p:style>
          <a:lnRef idx="2">
            <a:schemeClr val="accent1"/>
          </a:lnRef>
          <a:fillRef idx="1">
            <a:schemeClr val="lt1"/>
          </a:fillRef>
          <a:effectRef idx="0">
            <a:schemeClr val="accent1"/>
          </a:effectRef>
          <a:fontRef idx="minor">
            <a:schemeClr val="dk1"/>
          </a:fontRef>
        </p:style>
      </p:pic>
      <p:pic>
        <p:nvPicPr>
          <p:cNvPr id="34818" name="Picture 2"/>
          <p:cNvPicPr>
            <a:picLocks noChangeAspect="1" noChangeArrowheads="1"/>
          </p:cNvPicPr>
          <p:nvPr/>
        </p:nvPicPr>
        <p:blipFill>
          <a:blip r:embed="rId4" cstate="print"/>
          <a:srcRect/>
          <a:stretch>
            <a:fillRect/>
          </a:stretch>
        </p:blipFill>
        <p:spPr bwMode="auto">
          <a:xfrm>
            <a:off x="609600" y="3886200"/>
            <a:ext cx="3048000" cy="2286000"/>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ustDataLst>
      <p:tags r:id="rId1"/>
    </p:custDataLst>
    <p:extLst>
      <p:ext uri="{BB962C8B-B14F-4D97-AF65-F5344CB8AC3E}">
        <p14:creationId xmlns:p14="http://schemas.microsoft.com/office/powerpoint/2010/main" val="2103350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
          </p:nvPr>
        </p:nvSpPr>
        <p:spPr>
          <a:xfrm>
            <a:off x="4114800" y="1676400"/>
            <a:ext cx="3689499" cy="5257800"/>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marL="114300" indent="0" algn="ctr">
              <a:buNone/>
            </a:pPr>
            <a:r>
              <a:rPr lang="en-US" sz="3200" dirty="0" smtClean="0"/>
              <a:t>How do you know if your water is suitable for agricultural use?</a:t>
            </a:r>
          </a:p>
          <a:p>
            <a:endParaRPr lang="en-US" sz="3200" b="1" dirty="0" smtClean="0">
              <a:effectLst>
                <a:outerShdw blurRad="38100" dist="38100" dir="2700000" algn="tl">
                  <a:srgbClr val="000000">
                    <a:alpha val="43137"/>
                  </a:srgbClr>
                </a:outerShdw>
              </a:effectLst>
            </a:endParaRPr>
          </a:p>
          <a:p>
            <a:pPr marL="114300" indent="0" algn="ctr">
              <a:buNone/>
            </a:pPr>
            <a:r>
              <a:rPr lang="en-US" dirty="0" smtClean="0"/>
              <a:t>Test it!</a:t>
            </a:r>
          </a:p>
          <a:p>
            <a:pPr marL="411480" lvl="1" indent="0" algn="ctr">
              <a:buNone/>
            </a:pPr>
            <a:r>
              <a:rPr lang="en-US" dirty="0" smtClean="0"/>
              <a:t>Send it in to a lab for an </a:t>
            </a:r>
            <a:r>
              <a:rPr lang="en-US" i="1" dirty="0" smtClean="0"/>
              <a:t>E. coli </a:t>
            </a:r>
            <a:r>
              <a:rPr lang="en-US" dirty="0" smtClean="0"/>
              <a:t>test. </a:t>
            </a:r>
            <a:endParaRPr lang="en-US" dirty="0"/>
          </a:p>
        </p:txBody>
      </p:sp>
      <p:pic>
        <p:nvPicPr>
          <p:cNvPr id="11266" name="Picture 2" descr="C:\Users\pahld2\Pictures\2012 sampling\Fieldwork2012 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600200"/>
            <a:ext cx="2794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21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Why Monitor Generic</a:t>
            </a:r>
            <a:r>
              <a:rPr lang="en-US" sz="3600" i="1" dirty="0" smtClean="0"/>
              <a:t> E. coli ?</a:t>
            </a:r>
            <a:endParaRPr lang="en-US" sz="3600" i="1" dirty="0"/>
          </a:p>
        </p:txBody>
      </p:sp>
      <p:sp>
        <p:nvSpPr>
          <p:cNvPr id="3" name="Content Placeholder 2"/>
          <p:cNvSpPr>
            <a:spLocks noGrp="1"/>
          </p:cNvSpPr>
          <p:nvPr>
            <p:ph idx="1"/>
          </p:nvPr>
        </p:nvSpPr>
        <p:spPr>
          <a:xfrm>
            <a:off x="457200" y="1446946"/>
            <a:ext cx="4419600" cy="4800600"/>
          </a:xfrm>
        </p:spPr>
        <p:txBody>
          <a:bodyPr>
            <a:normAutofit/>
          </a:bodyPr>
          <a:lstStyle/>
          <a:p>
            <a:r>
              <a:rPr lang="en-US" sz="2400" dirty="0" smtClean="0"/>
              <a:t>Species within the fecal </a:t>
            </a:r>
            <a:r>
              <a:rPr lang="en-US" sz="2400" dirty="0" err="1" smtClean="0"/>
              <a:t>coliform</a:t>
            </a:r>
            <a:r>
              <a:rPr lang="en-US" sz="2400" dirty="0" smtClean="0"/>
              <a:t> group</a:t>
            </a:r>
          </a:p>
          <a:p>
            <a:r>
              <a:rPr lang="en-US" sz="2400" dirty="0" smtClean="0"/>
              <a:t>Indigenous member of the intestinal flora in warm-blooded animals</a:t>
            </a:r>
          </a:p>
          <a:p>
            <a:r>
              <a:rPr lang="en-US" sz="2400" dirty="0" smtClean="0"/>
              <a:t>Used by EPA for drinking and recreational water standards</a:t>
            </a:r>
          </a:p>
          <a:p>
            <a:r>
              <a:rPr lang="en-US" sz="2400" dirty="0" smtClean="0"/>
              <a:t>Not considered to be an environmental organism </a:t>
            </a:r>
          </a:p>
          <a:p>
            <a:r>
              <a:rPr lang="en-US" sz="2400" dirty="0" smtClean="0"/>
              <a:t>Considered the most reliable fecal indicator organism</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7727" y="1600200"/>
            <a:ext cx="3318546" cy="3753897"/>
          </a:xfrm>
          <a:prstGeom prst="rect">
            <a:avLst/>
          </a:prstGeom>
          <a:ln w="57150">
            <a:noFill/>
          </a:ln>
        </p:spPr>
      </p:pic>
    </p:spTree>
    <p:custDataLst>
      <p:tags r:id="rId1"/>
    </p:custDataLst>
    <p:extLst>
      <p:ext uri="{BB962C8B-B14F-4D97-AF65-F5344CB8AC3E}">
        <p14:creationId xmlns:p14="http://schemas.microsoft.com/office/powerpoint/2010/main" val="80973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Escherichia coli (E. coli)</a:t>
            </a:r>
            <a:endParaRPr lang="en-US" i="1" dirty="0"/>
          </a:p>
        </p:txBody>
      </p:sp>
      <p:sp>
        <p:nvSpPr>
          <p:cNvPr id="3" name="Content Placeholder 2"/>
          <p:cNvSpPr>
            <a:spLocks noGrp="1"/>
          </p:cNvSpPr>
          <p:nvPr>
            <p:ph idx="1"/>
          </p:nvPr>
        </p:nvSpPr>
        <p:spPr>
          <a:xfrm>
            <a:off x="457200" y="1417638"/>
            <a:ext cx="5257800" cy="5135562"/>
          </a:xfrm>
        </p:spPr>
        <p:txBody>
          <a:bodyPr>
            <a:normAutofit/>
          </a:bodyPr>
          <a:lstStyle/>
          <a:p>
            <a:r>
              <a:rPr lang="en-US" sz="2800" dirty="0" smtClean="0"/>
              <a:t>Lives in the intestines of animals</a:t>
            </a:r>
          </a:p>
          <a:p>
            <a:r>
              <a:rPr lang="en-US" sz="2800" dirty="0" smtClean="0"/>
              <a:t>Most types are harmless, but some are pathogenic (i.e. they can make you sick)</a:t>
            </a:r>
          </a:p>
          <a:p>
            <a:r>
              <a:rPr lang="en-US" sz="2800" dirty="0" smtClean="0"/>
              <a:t>Contaminated water, soil, and food</a:t>
            </a:r>
          </a:p>
          <a:p>
            <a:pPr lvl="1"/>
            <a:r>
              <a:rPr lang="en-US" sz="2400" dirty="0" smtClean="0"/>
              <a:t>Undercooked </a:t>
            </a:r>
            <a:r>
              <a:rPr lang="en-US" sz="2400" dirty="0"/>
              <a:t>ground </a:t>
            </a:r>
            <a:r>
              <a:rPr lang="en-US" sz="2400" dirty="0" smtClean="0"/>
              <a:t>beef</a:t>
            </a:r>
          </a:p>
          <a:p>
            <a:pPr lvl="1"/>
            <a:r>
              <a:rPr lang="en-US" sz="2400" dirty="0"/>
              <a:t>R</a:t>
            </a:r>
            <a:r>
              <a:rPr lang="en-US" sz="2400" dirty="0" smtClean="0"/>
              <a:t>aw </a:t>
            </a:r>
            <a:r>
              <a:rPr lang="en-US" sz="2400" dirty="0"/>
              <a:t>milk and </a:t>
            </a:r>
            <a:r>
              <a:rPr lang="en-US" sz="2400" dirty="0" smtClean="0"/>
              <a:t>juice</a:t>
            </a:r>
          </a:p>
          <a:p>
            <a:pPr lvl="1"/>
            <a:r>
              <a:rPr lang="en-US" sz="2400" dirty="0"/>
              <a:t>S</a:t>
            </a:r>
            <a:r>
              <a:rPr lang="en-US" sz="2400" dirty="0" smtClean="0"/>
              <a:t>oft </a:t>
            </a:r>
            <a:r>
              <a:rPr lang="en-US" sz="2400" dirty="0"/>
              <a:t>cheeses made from raw </a:t>
            </a:r>
            <a:r>
              <a:rPr lang="en-US" sz="2400" dirty="0" smtClean="0"/>
              <a:t>milk</a:t>
            </a:r>
          </a:p>
          <a:p>
            <a:pPr lvl="1"/>
            <a:r>
              <a:rPr lang="en-US" sz="2400" dirty="0"/>
              <a:t>F</a:t>
            </a:r>
            <a:r>
              <a:rPr lang="en-US" sz="2400" dirty="0" smtClean="0"/>
              <a:t>resh </a:t>
            </a:r>
            <a:r>
              <a:rPr lang="en-US" sz="2400" dirty="0"/>
              <a:t>produce (particularly raw sprouts</a:t>
            </a:r>
            <a:r>
              <a:rPr lang="en-US" sz="2400" dirty="0" smtClean="0"/>
              <a: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880" y="3162500"/>
            <a:ext cx="2124075" cy="14160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674" y="4876800"/>
            <a:ext cx="2366963" cy="1580871"/>
          </a:xfrm>
          <a:prstGeom prst="rect">
            <a:avLst/>
          </a:prstGeom>
        </p:spPr>
      </p:pic>
      <p:sp>
        <p:nvSpPr>
          <p:cNvPr id="8" name="TextBox 7"/>
          <p:cNvSpPr txBox="1"/>
          <p:nvPr/>
        </p:nvSpPr>
        <p:spPr>
          <a:xfrm>
            <a:off x="5872570" y="6457671"/>
            <a:ext cx="2286000" cy="261610"/>
          </a:xfrm>
          <a:prstGeom prst="rect">
            <a:avLst/>
          </a:prstGeom>
          <a:noFill/>
        </p:spPr>
        <p:txBody>
          <a:bodyPr wrap="square" rtlCol="0">
            <a:spAutoFit/>
          </a:bodyPr>
          <a:lstStyle/>
          <a:p>
            <a:r>
              <a:rPr lang="en-US" sz="1100" dirty="0" smtClean="0"/>
              <a:t>cdc.gov</a:t>
            </a:r>
            <a:endParaRPr lang="en-US" sz="1100" dirty="0"/>
          </a:p>
        </p:txBody>
      </p:sp>
      <p:sp>
        <p:nvSpPr>
          <p:cNvPr id="9" name="TextBox 8"/>
          <p:cNvSpPr txBox="1"/>
          <p:nvPr/>
        </p:nvSpPr>
        <p:spPr>
          <a:xfrm>
            <a:off x="5917674" y="4573424"/>
            <a:ext cx="1551465" cy="261610"/>
          </a:xfrm>
          <a:prstGeom prst="rect">
            <a:avLst/>
          </a:prstGeom>
          <a:noFill/>
        </p:spPr>
        <p:txBody>
          <a:bodyPr wrap="square" rtlCol="0">
            <a:spAutoFit/>
          </a:bodyPr>
          <a:lstStyle/>
          <a:p>
            <a:r>
              <a:rPr lang="en-US" sz="1100" dirty="0" smtClean="0"/>
              <a:t>Amazon.com</a:t>
            </a:r>
            <a:endParaRPr lang="en-US" sz="11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3468" y="1562035"/>
            <a:ext cx="3030066" cy="1262529"/>
          </a:xfrm>
          <a:prstGeom prst="rect">
            <a:avLst/>
          </a:prstGeom>
        </p:spPr>
      </p:pic>
    </p:spTree>
    <p:extLst>
      <p:ext uri="{BB962C8B-B14F-4D97-AF65-F5344CB8AC3E}">
        <p14:creationId xmlns:p14="http://schemas.microsoft.com/office/powerpoint/2010/main" val="3613964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tests: How often?</a:t>
            </a:r>
            <a:endParaRPr lang="en-US" dirty="0"/>
          </a:p>
        </p:txBody>
      </p:sp>
      <p:sp>
        <p:nvSpPr>
          <p:cNvPr id="3" name="Content Placeholder 2"/>
          <p:cNvSpPr>
            <a:spLocks noGrp="1"/>
          </p:cNvSpPr>
          <p:nvPr>
            <p:ph idx="1"/>
          </p:nvPr>
        </p:nvSpPr>
        <p:spPr>
          <a:xfrm>
            <a:off x="381000" y="1752600"/>
            <a:ext cx="4191000" cy="4724400"/>
          </a:xfrm>
          <a:ln w="38100">
            <a:noFill/>
          </a:ln>
        </p:spPr>
        <p:style>
          <a:lnRef idx="2">
            <a:schemeClr val="accent2"/>
          </a:lnRef>
          <a:fillRef idx="1">
            <a:schemeClr val="lt1"/>
          </a:fillRef>
          <a:effectRef idx="0">
            <a:schemeClr val="accent2"/>
          </a:effectRef>
          <a:fontRef idx="minor">
            <a:schemeClr val="dk1"/>
          </a:fontRef>
        </p:style>
        <p:txBody>
          <a:bodyPr>
            <a:normAutofit/>
          </a:bodyPr>
          <a:lstStyle/>
          <a:p>
            <a:pPr marL="411480" lvl="1" indent="0">
              <a:spcBef>
                <a:spcPts val="0"/>
              </a:spcBef>
              <a:buNone/>
            </a:pPr>
            <a:r>
              <a:rPr lang="en-US" sz="2800" b="1" dirty="0"/>
              <a:t>Well</a:t>
            </a:r>
            <a:r>
              <a:rPr lang="en-US" sz="2800" dirty="0"/>
              <a:t>: Once at the beginning of the </a:t>
            </a:r>
            <a:r>
              <a:rPr lang="en-US" sz="2800" dirty="0" smtClean="0"/>
              <a:t>year</a:t>
            </a:r>
          </a:p>
          <a:p>
            <a:pPr marL="411480" lvl="1" indent="0">
              <a:spcBef>
                <a:spcPts val="0"/>
              </a:spcBef>
              <a:buNone/>
            </a:pPr>
            <a:endParaRPr lang="en-US" sz="2800" dirty="0" smtClean="0"/>
          </a:p>
          <a:p>
            <a:pPr marL="411480" lvl="1" indent="0">
              <a:spcBef>
                <a:spcPts val="0"/>
              </a:spcBef>
              <a:buNone/>
            </a:pPr>
            <a:r>
              <a:rPr lang="en-US" sz="2800" b="1" dirty="0" smtClean="0"/>
              <a:t>Surface </a:t>
            </a:r>
            <a:r>
              <a:rPr lang="en-US" sz="2800" b="1" dirty="0"/>
              <a:t>water</a:t>
            </a:r>
            <a:r>
              <a:rPr lang="en-US" sz="2800" dirty="0"/>
              <a:t>: Three times (planting, peak </a:t>
            </a:r>
            <a:r>
              <a:rPr lang="en-US" sz="2800" dirty="0" smtClean="0"/>
              <a:t>use, harvest</a:t>
            </a:r>
            <a:r>
              <a:rPr lang="en-US" sz="2800" dirty="0"/>
              <a:t>) </a:t>
            </a:r>
            <a:endParaRPr lang="en-US" sz="2800" dirty="0" smtClean="0"/>
          </a:p>
          <a:p>
            <a:pPr marL="411480" lvl="1" indent="0">
              <a:spcBef>
                <a:spcPts val="0"/>
              </a:spcBef>
              <a:buNone/>
            </a:pPr>
            <a:endParaRPr lang="en-US" sz="2800" dirty="0" smtClean="0"/>
          </a:p>
          <a:p>
            <a:pPr marL="411480" lvl="1" indent="0">
              <a:spcBef>
                <a:spcPts val="0"/>
              </a:spcBef>
              <a:buNone/>
            </a:pPr>
            <a:r>
              <a:rPr lang="en-US" sz="2800" b="1" dirty="0" smtClean="0"/>
              <a:t>City </a:t>
            </a:r>
            <a:r>
              <a:rPr lang="en-US" sz="2800" b="1" dirty="0"/>
              <a:t>water</a:t>
            </a:r>
            <a:r>
              <a:rPr lang="en-US" sz="2800" dirty="0"/>
              <a:t>: Obtain records from municipality</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980485"/>
            <a:ext cx="223234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36" y="3352800"/>
            <a:ext cx="226090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035" y="1752600"/>
            <a:ext cx="2244245" cy="1496515"/>
          </a:xfrm>
          <a:prstGeom prst="rect">
            <a:avLst/>
          </a:prstGeom>
        </p:spPr>
      </p:pic>
      <p:sp>
        <p:nvSpPr>
          <p:cNvPr id="8" name="TextBox 7"/>
          <p:cNvSpPr txBox="1"/>
          <p:nvPr/>
        </p:nvSpPr>
        <p:spPr>
          <a:xfrm>
            <a:off x="5140488" y="2987505"/>
            <a:ext cx="1143000" cy="261610"/>
          </a:xfrm>
          <a:prstGeom prst="rect">
            <a:avLst/>
          </a:prstGeom>
          <a:noFill/>
        </p:spPr>
        <p:txBody>
          <a:bodyPr wrap="square" rtlCol="0">
            <a:spAutoFit/>
          </a:bodyPr>
          <a:lstStyle/>
          <a:p>
            <a:r>
              <a:rPr lang="en-US" sz="1100" dirty="0" smtClean="0">
                <a:solidFill>
                  <a:schemeClr val="bg1"/>
                </a:solidFill>
              </a:rPr>
              <a:t>eGFI.com</a:t>
            </a:r>
            <a:endParaRPr lang="en-US" sz="1100" dirty="0">
              <a:solidFill>
                <a:schemeClr val="bg1"/>
              </a:solidFill>
            </a:endParaRPr>
          </a:p>
        </p:txBody>
      </p:sp>
    </p:spTree>
    <p:extLst>
      <p:ext uri="{BB962C8B-B14F-4D97-AF65-F5344CB8AC3E}">
        <p14:creationId xmlns:p14="http://schemas.microsoft.com/office/powerpoint/2010/main" val="4106742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Requirements</a:t>
            </a:r>
            <a:endParaRPr lang="en-US" dirty="0"/>
          </a:p>
        </p:txBody>
      </p:sp>
      <p:sp>
        <p:nvSpPr>
          <p:cNvPr id="3" name="Content Placeholder 2"/>
          <p:cNvSpPr>
            <a:spLocks noGrp="1"/>
          </p:cNvSpPr>
          <p:nvPr>
            <p:ph idx="1"/>
          </p:nvPr>
        </p:nvSpPr>
        <p:spPr>
          <a:xfrm>
            <a:off x="457200" y="1295400"/>
            <a:ext cx="7620000" cy="5257800"/>
          </a:xfrm>
        </p:spPr>
        <p:txBody>
          <a:bodyPr>
            <a:normAutofit/>
          </a:bodyPr>
          <a:lstStyle/>
          <a:p>
            <a:pPr marL="114300" indent="0">
              <a:buNone/>
            </a:pPr>
            <a:r>
              <a:rPr lang="en-US" sz="2800" dirty="0" smtClean="0"/>
              <a:t>Depends on what you’re using the water for:</a:t>
            </a:r>
          </a:p>
          <a:p>
            <a:r>
              <a:rPr lang="en-US" sz="2400" dirty="0" smtClean="0"/>
              <a:t>Irrigation</a:t>
            </a:r>
          </a:p>
          <a:p>
            <a:pPr lvl="1"/>
            <a:r>
              <a:rPr lang="en-US" dirty="0" smtClean="0"/>
              <a:t>Contact water (overhead irrigation): Average of 126 colony forming units (CFUs) in a 100 mL generic </a:t>
            </a:r>
            <a:r>
              <a:rPr lang="en-US" i="1" dirty="0" smtClean="0"/>
              <a:t>E. coli </a:t>
            </a:r>
            <a:r>
              <a:rPr lang="en-US" dirty="0" smtClean="0"/>
              <a:t>water sample with no one sample above 235 CFUs.</a:t>
            </a:r>
          </a:p>
          <a:p>
            <a:pPr lvl="1"/>
            <a:r>
              <a:rPr lang="en-US" dirty="0" smtClean="0"/>
              <a:t>Non-contact water (drip irrigation): Average </a:t>
            </a:r>
            <a:r>
              <a:rPr lang="en-US" dirty="0"/>
              <a:t>of 126 colony forming units (CFUs) in a 100 mL generic </a:t>
            </a:r>
            <a:r>
              <a:rPr lang="en-US" i="1" dirty="0"/>
              <a:t>E. coli </a:t>
            </a:r>
            <a:r>
              <a:rPr lang="en-US" dirty="0"/>
              <a:t>water sample with no one sample above </a:t>
            </a:r>
            <a:r>
              <a:rPr lang="en-US" dirty="0" smtClean="0"/>
              <a:t>575 </a:t>
            </a:r>
            <a:r>
              <a:rPr lang="en-US" dirty="0"/>
              <a:t>CFUs</a:t>
            </a:r>
            <a:r>
              <a:rPr lang="en-US" dirty="0" smtClean="0"/>
              <a:t>.</a:t>
            </a:r>
          </a:p>
          <a:p>
            <a:r>
              <a:rPr lang="en-US" sz="2400" dirty="0" smtClean="0"/>
              <a:t>Pesticide spray water: “</a:t>
            </a:r>
            <a:r>
              <a:rPr lang="en-US" sz="2400" dirty="0" err="1" smtClean="0"/>
              <a:t>Microbially</a:t>
            </a:r>
            <a:r>
              <a:rPr lang="en-US" sz="2400" dirty="0" smtClean="0"/>
              <a:t> safe” &lt;1 or 0 CFU generic </a:t>
            </a:r>
            <a:r>
              <a:rPr lang="en-US" sz="2400" i="1" dirty="0" smtClean="0"/>
              <a:t>E. coli </a:t>
            </a:r>
            <a:r>
              <a:rPr lang="en-US" sz="2400" dirty="0" smtClean="0"/>
              <a:t>in a 100 mL water sample.</a:t>
            </a:r>
          </a:p>
          <a:p>
            <a:r>
              <a:rPr lang="en-US" sz="2400" dirty="0" smtClean="0"/>
              <a:t>Post-harvest water (water coming into contact with produce during/after harvest, handwashing and drinking water): 0 CFU </a:t>
            </a:r>
            <a:r>
              <a:rPr lang="en-US" sz="2400" b="1" dirty="0" smtClean="0"/>
              <a:t>total coliforms </a:t>
            </a:r>
            <a:r>
              <a:rPr lang="en-US" sz="2400" dirty="0" smtClean="0"/>
              <a:t>in a 100 mL water sample.</a:t>
            </a:r>
          </a:p>
        </p:txBody>
      </p:sp>
    </p:spTree>
    <p:extLst>
      <p:ext uri="{BB962C8B-B14F-4D97-AF65-F5344CB8AC3E}">
        <p14:creationId xmlns:p14="http://schemas.microsoft.com/office/powerpoint/2010/main" val="387317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687" y="457200"/>
            <a:ext cx="7772360" cy="857473"/>
          </a:xfrm>
        </p:spPr>
        <p:txBody>
          <a:bodyPr/>
          <a:lstStyle/>
          <a:p>
            <a:r>
              <a:rPr lang="en-US" dirty="0" smtClean="0"/>
              <a:t>Mitigation Strategies</a:t>
            </a:r>
            <a:endParaRPr lang="en-US" dirty="0"/>
          </a:p>
        </p:txBody>
      </p:sp>
      <p:sp>
        <p:nvSpPr>
          <p:cNvPr id="3" name="Content Placeholder 2"/>
          <p:cNvSpPr>
            <a:spLocks noGrp="1"/>
          </p:cNvSpPr>
          <p:nvPr>
            <p:ph idx="1"/>
          </p:nvPr>
        </p:nvSpPr>
        <p:spPr/>
        <p:txBody>
          <a:bodyPr>
            <a:normAutofit/>
          </a:bodyPr>
          <a:lstStyle/>
          <a:p>
            <a:pPr>
              <a:defRPr/>
            </a:pPr>
            <a:r>
              <a:rPr lang="en-US" dirty="0"/>
              <a:t>Investigate what is causing the elevated microbial counts</a:t>
            </a:r>
          </a:p>
          <a:p>
            <a:pPr lvl="1">
              <a:defRPr/>
            </a:pPr>
            <a:r>
              <a:rPr lang="en-US" sz="1800" dirty="0"/>
              <a:t>Obvious animal contamination or runoff?</a:t>
            </a:r>
          </a:p>
          <a:p>
            <a:pPr lvl="1">
              <a:defRPr/>
            </a:pPr>
            <a:r>
              <a:rPr lang="en-US" sz="1800" dirty="0"/>
              <a:t>Is the irrigation intake sucking up sediment? </a:t>
            </a:r>
          </a:p>
          <a:p>
            <a:pPr lvl="1">
              <a:defRPr/>
            </a:pPr>
            <a:r>
              <a:rPr lang="en-US" sz="1800" dirty="0"/>
              <a:t>Cracked well casing?</a:t>
            </a:r>
          </a:p>
          <a:p>
            <a:pPr lvl="1">
              <a:defRPr/>
            </a:pPr>
            <a:r>
              <a:rPr lang="en-US" sz="1800" dirty="0"/>
              <a:t>Weather?</a:t>
            </a:r>
          </a:p>
          <a:p>
            <a:pPr>
              <a:defRPr/>
            </a:pPr>
            <a:r>
              <a:rPr lang="en-US" dirty="0"/>
              <a:t>Consider an alternative water </a:t>
            </a:r>
            <a:r>
              <a:rPr lang="en-US" dirty="0" smtClean="0"/>
              <a:t>source</a:t>
            </a:r>
          </a:p>
          <a:p>
            <a:pPr lvl="1">
              <a:defRPr/>
            </a:pPr>
            <a:r>
              <a:rPr lang="en-US" sz="1800" dirty="0"/>
              <a:t>Switch to a different water source a few weeks before harvest?</a:t>
            </a:r>
          </a:p>
          <a:p>
            <a:pPr>
              <a:defRPr/>
            </a:pPr>
            <a:r>
              <a:rPr lang="en-US" dirty="0"/>
              <a:t>Use less risky irrigation </a:t>
            </a:r>
            <a:r>
              <a:rPr lang="en-US" dirty="0" smtClean="0"/>
              <a:t>methods (for example trickle)</a:t>
            </a:r>
            <a:endParaRPr lang="en-US" dirty="0"/>
          </a:p>
          <a:p>
            <a:pPr>
              <a:defRPr/>
            </a:pPr>
            <a:endParaRPr lang="en-US" sz="1800"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02175"/>
            <a:ext cx="79375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781800" y="4882841"/>
            <a:ext cx="1462346" cy="800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10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8868" y="1337784"/>
            <a:ext cx="2438400" cy="1066800"/>
          </a:xfrm>
          <a:ln>
            <a:solidFill>
              <a:schemeClr val="bg1"/>
            </a:solidFill>
          </a:ln>
        </p:spPr>
        <p:txBody>
          <a:bodyPr/>
          <a:lstStyle/>
          <a:p>
            <a:pPr marL="0" indent="0" algn="ctr">
              <a:buNone/>
            </a:pPr>
            <a:r>
              <a:rPr lang="en-US" dirty="0" smtClean="0">
                <a:solidFill>
                  <a:schemeClr val="bg1"/>
                </a:solidFill>
              </a:rPr>
              <a:t>Snake under tractor wheel</a:t>
            </a:r>
            <a:endParaRPr lang="en-US" dirty="0">
              <a:solidFill>
                <a:schemeClr val="bg1"/>
              </a:solidFill>
            </a:endParaRPr>
          </a:p>
        </p:txBody>
      </p:sp>
      <p:sp>
        <p:nvSpPr>
          <p:cNvPr id="3" name="Title 2"/>
          <p:cNvSpPr>
            <a:spLocks noGrp="1"/>
          </p:cNvSpPr>
          <p:nvPr>
            <p:ph type="title"/>
          </p:nvPr>
        </p:nvSpPr>
        <p:spPr>
          <a:xfrm>
            <a:off x="152400" y="152400"/>
            <a:ext cx="8229600" cy="715962"/>
          </a:xfrm>
        </p:spPr>
        <p:txBody>
          <a:bodyPr>
            <a:noAutofit/>
          </a:bodyPr>
          <a:lstStyle/>
          <a:p>
            <a:pPr algn="l"/>
            <a:r>
              <a:rPr lang="en-US" sz="4000" dirty="0" smtClean="0"/>
              <a:t>Wildlife (Wild and Domestic Animals)</a:t>
            </a:r>
            <a:endParaRPr lang="en-US" sz="4000" dirty="0"/>
          </a:p>
        </p:txBody>
      </p:sp>
      <p:pic>
        <p:nvPicPr>
          <p:cNvPr id="5122" name="Picture 2" descr="http://1.bp.blogspot.com/_RWKAPYyTsJ8/TKuYfEG0s8I/AAAAAAAAATs/2d4PTf_tPU0/s1600/farm+cats.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924"/>
          <a:stretch/>
        </p:blipFill>
        <p:spPr bwMode="auto">
          <a:xfrm>
            <a:off x="3212122" y="4267200"/>
            <a:ext cx="2985964" cy="19026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holisticmanagement.org/wp-content/uploads/2012/01/chickens2small.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1451" y="1791792"/>
            <a:ext cx="2924096" cy="19435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228696" y="4343400"/>
            <a:ext cx="2938108" cy="2203582"/>
          </a:xfrm>
          <a:prstGeom prst="rect">
            <a:avLst/>
          </a:prstGeom>
        </p:spPr>
      </p:pic>
      <p:pic>
        <p:nvPicPr>
          <p:cNvPr id="8" name="Picture 7"/>
          <p:cNvPicPr>
            <a:picLocks noChangeAspect="1"/>
          </p:cNvPicPr>
          <p:nvPr/>
        </p:nvPicPr>
        <p:blipFill>
          <a:blip r:embed="rId7"/>
          <a:stretch>
            <a:fillRect/>
          </a:stretch>
        </p:blipFill>
        <p:spPr>
          <a:xfrm>
            <a:off x="199205" y="1830373"/>
            <a:ext cx="2870057" cy="1905000"/>
          </a:xfrm>
          <a:prstGeom prst="rect">
            <a:avLst/>
          </a:prstGeom>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1874" y="2019938"/>
            <a:ext cx="2590800" cy="15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6454" y="4267200"/>
            <a:ext cx="2536220" cy="208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52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8305800" cy="1143000"/>
          </a:xfrm>
        </p:spPr>
        <p:txBody>
          <a:bodyPr/>
          <a:lstStyle/>
          <a:p>
            <a:pPr>
              <a:lnSpc>
                <a:spcPct val="90000"/>
              </a:lnSpc>
            </a:pPr>
            <a:r>
              <a:rPr lang="en-US" sz="3800" dirty="0" smtClean="0"/>
              <a:t>Animals Are A Produce Safety Concern Because They:</a:t>
            </a:r>
            <a:endParaRPr lang="en-US" sz="3800" dirty="0"/>
          </a:p>
        </p:txBody>
      </p:sp>
      <p:sp>
        <p:nvSpPr>
          <p:cNvPr id="3" name="Content Placeholder 2"/>
          <p:cNvSpPr>
            <a:spLocks noGrp="1"/>
          </p:cNvSpPr>
          <p:nvPr>
            <p:ph idx="4294967295"/>
          </p:nvPr>
        </p:nvSpPr>
        <p:spPr>
          <a:xfrm>
            <a:off x="304800" y="1528118"/>
            <a:ext cx="5410200" cy="5025081"/>
          </a:xfrm>
        </p:spPr>
        <p:txBody>
          <a:bodyPr>
            <a:normAutofit fontScale="92500"/>
          </a:bodyPr>
          <a:lstStyle/>
          <a:p>
            <a:r>
              <a:rPr lang="en-US" sz="2800" dirty="0" smtClean="0"/>
              <a:t>Can carry human pathogens</a:t>
            </a:r>
          </a:p>
          <a:p>
            <a:pPr lvl="1"/>
            <a:r>
              <a:rPr lang="en-US" sz="2400" dirty="0" smtClean="0"/>
              <a:t>e.g., </a:t>
            </a:r>
            <a:r>
              <a:rPr lang="en-US" sz="2400" i="1" dirty="0" smtClean="0"/>
              <a:t>E. coli </a:t>
            </a:r>
            <a:r>
              <a:rPr lang="en-US" sz="2400" dirty="0" smtClean="0"/>
              <a:t>O157:H7, </a:t>
            </a:r>
            <a:r>
              <a:rPr lang="en-US" sz="2400" i="1" dirty="0" smtClean="0"/>
              <a:t>Salmonella, </a:t>
            </a:r>
            <a:br>
              <a:rPr lang="en-US" sz="2400" i="1" dirty="0" smtClean="0"/>
            </a:br>
            <a:r>
              <a:rPr lang="en-US" sz="2400" i="1" dirty="0" smtClean="0"/>
              <a:t>Listeria monocytogenes</a:t>
            </a:r>
            <a:endParaRPr lang="en-US" sz="2400" dirty="0" smtClean="0"/>
          </a:p>
          <a:p>
            <a:r>
              <a:rPr lang="en-US" sz="2800" dirty="0" smtClean="0"/>
              <a:t>Can spread human pathogens</a:t>
            </a:r>
          </a:p>
          <a:p>
            <a:pPr lvl="1"/>
            <a:r>
              <a:rPr lang="en-US" sz="2400" dirty="0" smtClean="0"/>
              <a:t>By depositing feces in fields</a:t>
            </a:r>
          </a:p>
          <a:p>
            <a:pPr lvl="1"/>
            <a:r>
              <a:rPr lang="en-US" sz="2400" dirty="0" smtClean="0"/>
              <a:t>By spreading</a:t>
            </a:r>
            <a:r>
              <a:rPr lang="en-US" sz="2400" i="1" dirty="0" smtClean="0"/>
              <a:t> </a:t>
            </a:r>
            <a:r>
              <a:rPr lang="en-US" sz="2400" dirty="0" smtClean="0"/>
              <a:t>fecal</a:t>
            </a:r>
            <a:r>
              <a:rPr lang="en-US" sz="2400" i="1" dirty="0" smtClean="0"/>
              <a:t> </a:t>
            </a:r>
            <a:r>
              <a:rPr lang="en-US" sz="2400" dirty="0" smtClean="0"/>
              <a:t>contamination as they move</a:t>
            </a:r>
            <a:endParaRPr lang="en-US" sz="2800" dirty="0" smtClean="0"/>
          </a:p>
          <a:p>
            <a:r>
              <a:rPr lang="en-US" sz="2800" dirty="0" smtClean="0"/>
              <a:t>Are very difficult to control </a:t>
            </a:r>
          </a:p>
          <a:p>
            <a:pPr lvl="1"/>
            <a:r>
              <a:rPr lang="en-US" sz="2400" dirty="0" smtClean="0"/>
              <a:t>Birds and small animals travel unnoticed</a:t>
            </a:r>
          </a:p>
          <a:p>
            <a:pPr lvl="1"/>
            <a:r>
              <a:rPr lang="en-US" sz="2400" dirty="0"/>
              <a:t>If fencing is used, even the best fence can be </a:t>
            </a:r>
            <a:r>
              <a:rPr lang="en-US" sz="2400" dirty="0" smtClean="0"/>
              <a:t>breached</a:t>
            </a:r>
          </a:p>
          <a:p>
            <a:pPr lvl="1"/>
            <a:r>
              <a:rPr lang="en-US" sz="2400" dirty="0" smtClean="0"/>
              <a:t>Complete exclusion is not possible</a:t>
            </a:r>
          </a:p>
          <a:p>
            <a:endParaRPr lang="en-US" sz="2800" dirty="0" smtClean="0"/>
          </a:p>
          <a:p>
            <a:pPr lvl="1"/>
            <a:endParaRPr lang="en-US" sz="2400" dirty="0" smtClean="0"/>
          </a:p>
          <a:p>
            <a:pPr marL="457200" lvl="1" indent="0">
              <a:buNone/>
            </a:pPr>
            <a:endParaRPr lang="en-US" dirty="0" smtClean="0"/>
          </a:p>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078440"/>
            <a:ext cx="24003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233081"/>
            <a:ext cx="2400300" cy="169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62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304800"/>
            <a:ext cx="7086600" cy="1066800"/>
          </a:xfrm>
        </p:spPr>
        <p:txBody>
          <a:bodyPr/>
          <a:lstStyle/>
          <a:p>
            <a:r>
              <a:rPr lang="en-US" dirty="0" smtClean="0">
                <a:effectLst>
                  <a:outerShdw blurRad="38100" dist="38100" dir="2700000" algn="tl">
                    <a:srgbClr val="000000">
                      <a:alpha val="43137"/>
                    </a:srgbClr>
                  </a:outerShdw>
                </a:effectLst>
              </a:rPr>
              <a:t>Wildlife on the Farm</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57200" y="1524000"/>
            <a:ext cx="8382000" cy="3505200"/>
          </a:xfrm>
        </p:spPr>
        <p:txBody>
          <a:bodyPr/>
          <a:lstStyle/>
          <a:p>
            <a:r>
              <a:rPr lang="en-US" sz="2800" dirty="0" smtClean="0"/>
              <a:t>Can be a natural and valuable part of </a:t>
            </a:r>
            <a:br>
              <a:rPr lang="en-US" sz="2800" dirty="0" smtClean="0"/>
            </a:br>
            <a:r>
              <a:rPr lang="en-US" sz="2800" dirty="0" smtClean="0"/>
              <a:t>the landscape and farm environment </a:t>
            </a:r>
            <a:endParaRPr lang="en-US" sz="2800" dirty="0"/>
          </a:p>
          <a:p>
            <a:r>
              <a:rPr lang="en-US" sz="2800" dirty="0" smtClean="0"/>
              <a:t>Depending on species, management options may be limited by county, state, or federal law</a:t>
            </a:r>
          </a:p>
          <a:p>
            <a:r>
              <a:rPr lang="en-US" sz="2800" dirty="0" smtClean="0"/>
              <a:t>May be resident or transient (e.g., migrating species)</a:t>
            </a:r>
            <a:endParaRPr lang="en-US" sz="2400" dirty="0" smtClean="0"/>
          </a:p>
          <a:p>
            <a:r>
              <a:rPr lang="en-US" sz="2800" dirty="0" smtClean="0"/>
              <a:t>Wildlife with close association to human activities may pose greater risks</a:t>
            </a:r>
          </a:p>
          <a:p>
            <a:pPr lvl="1"/>
            <a:r>
              <a:rPr lang="en-US" sz="2400" dirty="0" smtClean="0"/>
              <a:t>e.g., seagulls feeding at dumps, starlings feeding in cattle feedlots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200" y="914400"/>
            <a:ext cx="2026920" cy="1447800"/>
          </a:xfrm>
          <a:prstGeom prst="rect">
            <a:avLst/>
          </a:prstGeom>
        </p:spPr>
      </p:pic>
      <p:pic>
        <p:nvPicPr>
          <p:cNvPr id="5" name="Picture 4"/>
          <p:cNvPicPr>
            <a:picLocks noChangeAspect="1"/>
          </p:cNvPicPr>
          <p:nvPr/>
        </p:nvPicPr>
        <p:blipFill>
          <a:blip r:embed="rId4"/>
          <a:stretch>
            <a:fillRect/>
          </a:stretch>
        </p:blipFill>
        <p:spPr>
          <a:xfrm>
            <a:off x="7918611" y="5410200"/>
            <a:ext cx="1072989" cy="1280271"/>
          </a:xfrm>
          <a:prstGeom prst="rect">
            <a:avLst/>
          </a:prstGeom>
        </p:spPr>
      </p:pic>
    </p:spTree>
    <p:extLst>
      <p:ext uri="{BB962C8B-B14F-4D97-AF65-F5344CB8AC3E}">
        <p14:creationId xmlns:p14="http://schemas.microsoft.com/office/powerpoint/2010/main" val="2532630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17822" y="304800"/>
            <a:ext cx="7239000" cy="990600"/>
          </a:xfrm>
        </p:spPr>
        <p:txBody>
          <a:bodyPr/>
          <a:lstStyle/>
          <a:p>
            <a:r>
              <a:rPr lang="en-US" dirty="0" smtClean="0">
                <a:effectLst>
                  <a:outerShdw blurRad="38100" dist="38100" dir="2700000" algn="tl">
                    <a:srgbClr val="000000">
                      <a:alpha val="43137"/>
                    </a:srgbClr>
                  </a:outerShdw>
                </a:effectLst>
              </a:rPr>
              <a:t>Assessing Risks: Wildlife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81000" y="1575232"/>
            <a:ext cx="8382000" cy="3505200"/>
          </a:xfrm>
        </p:spPr>
        <p:txBody>
          <a:bodyPr/>
          <a:lstStyle/>
          <a:p>
            <a:r>
              <a:rPr lang="en-US" sz="2400" dirty="0" smtClean="0"/>
              <a:t>Do you find wildlife feces in your produce fields?</a:t>
            </a:r>
          </a:p>
          <a:p>
            <a:pPr lvl="1"/>
            <a:r>
              <a:rPr lang="en-US" sz="2000" dirty="0" smtClean="0"/>
              <a:t>How often? Is it widely distributed? Is it in contact with produce?</a:t>
            </a:r>
          </a:p>
          <a:p>
            <a:r>
              <a:rPr lang="en-US" sz="2400" dirty="0" smtClean="0"/>
              <a:t>Is your farm in an area that large numbers of animals visit </a:t>
            </a:r>
            <a:br>
              <a:rPr lang="en-US" sz="2400" dirty="0" smtClean="0"/>
            </a:br>
            <a:r>
              <a:rPr lang="en-US" sz="2400" dirty="0" smtClean="0"/>
              <a:t>(e.g., flocks of migrating birds, herds of deer)?</a:t>
            </a:r>
          </a:p>
          <a:p>
            <a:r>
              <a:rPr lang="en-US" sz="2400" dirty="0" smtClean="0"/>
              <a:t>What management practices can limit wildlife contamination of produce fields and water sources?</a:t>
            </a: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1143000" y="4258457"/>
            <a:ext cx="2980832" cy="1685143"/>
          </a:xfrm>
          <a:prstGeom prst="rect">
            <a:avLst/>
          </a:prstGeom>
          <a:noFill/>
          <a:ln w="6350" cmpd="sng">
            <a:noFill/>
            <a:miter lim="800000"/>
            <a:headEnd/>
            <a:tailEnd/>
          </a:ln>
          <a:effectLst/>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5351146" y="4258456"/>
            <a:ext cx="2497453" cy="1685143"/>
          </a:xfrm>
          <a:prstGeom prst="rect">
            <a:avLst/>
          </a:prstGeom>
          <a:noFill/>
          <a:ln w="6350" cmpd="sng">
            <a:noFill/>
            <a:miter lim="800000"/>
            <a:headEnd/>
            <a:tailEnd/>
          </a:ln>
          <a:effectLst/>
        </p:spPr>
      </p:pic>
      <p:pic>
        <p:nvPicPr>
          <p:cNvPr id="6" name="Picture 5"/>
          <p:cNvPicPr>
            <a:picLocks noChangeAspect="1"/>
          </p:cNvPicPr>
          <p:nvPr/>
        </p:nvPicPr>
        <p:blipFill>
          <a:blip r:embed="rId7"/>
          <a:stretch>
            <a:fillRect/>
          </a:stretch>
        </p:blipFill>
        <p:spPr>
          <a:xfrm>
            <a:off x="7866184" y="5360264"/>
            <a:ext cx="1072989" cy="1280271"/>
          </a:xfrm>
          <a:prstGeom prst="rect">
            <a:avLst/>
          </a:prstGeom>
        </p:spPr>
      </p:pic>
    </p:spTree>
    <p:extLst>
      <p:ext uri="{BB962C8B-B14F-4D97-AF65-F5344CB8AC3E}">
        <p14:creationId xmlns:p14="http://schemas.microsoft.com/office/powerpoint/2010/main" val="1310763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9064" y="381000"/>
            <a:ext cx="7162800" cy="914400"/>
          </a:xfrm>
        </p:spPr>
        <p:txBody>
          <a:bodyPr/>
          <a:lstStyle/>
          <a:p>
            <a:r>
              <a:rPr lang="en-US" dirty="0" smtClean="0">
                <a:effectLst>
                  <a:outerShdw blurRad="38100" dist="38100" dir="2700000" algn="tl">
                    <a:srgbClr val="000000">
                      <a:alpha val="43137"/>
                    </a:srgbClr>
                  </a:outerShdw>
                </a:effectLst>
              </a:rPr>
              <a:t>Monitoring Wildlife Activity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81000" y="1528069"/>
            <a:ext cx="8077200" cy="3505200"/>
          </a:xfrm>
        </p:spPr>
        <p:txBody>
          <a:bodyPr/>
          <a:lstStyle/>
          <a:p>
            <a:pPr>
              <a:buFont typeface="Arial" panose="020B0604020202020204" pitchFamily="34" charset="0"/>
              <a:buChar char="•"/>
            </a:pPr>
            <a:r>
              <a:rPr lang="en-US" sz="2800" b="1" dirty="0" smtClean="0"/>
              <a:t>During the growing season:</a:t>
            </a:r>
          </a:p>
          <a:p>
            <a:pPr marL="914400" lvl="1" indent="-514350"/>
            <a:r>
              <a:rPr lang="en-US" sz="2500" dirty="0" smtClean="0"/>
              <a:t>Monitor for feces and evidence of intrusion</a:t>
            </a:r>
          </a:p>
          <a:p>
            <a:pPr marL="914400" lvl="1" indent="-514350"/>
            <a:r>
              <a:rPr lang="en-US" sz="2500" dirty="0" smtClean="0"/>
              <a:t>Evaluate the risk of fecal contamination </a:t>
            </a:r>
            <a:br>
              <a:rPr lang="en-US" sz="2500" dirty="0" smtClean="0"/>
            </a:br>
            <a:r>
              <a:rPr lang="en-US" sz="2500" dirty="0" smtClean="0"/>
              <a:t>on produce (e.g., tree vs. root crop)</a:t>
            </a:r>
          </a:p>
          <a:p>
            <a:pPr marL="914400" lvl="1" indent="-514350"/>
            <a:r>
              <a:rPr lang="en-US" sz="2500" dirty="0" smtClean="0"/>
              <a:t>Consider past observations and wildlife attractants</a:t>
            </a:r>
          </a:p>
          <a:p>
            <a:pPr marL="514350" indent="-514350"/>
            <a:r>
              <a:rPr lang="en-US" sz="2800" b="1" dirty="0" smtClean="0"/>
              <a:t>Immediately prior to harvest</a:t>
            </a:r>
          </a:p>
          <a:p>
            <a:pPr lvl="1"/>
            <a:r>
              <a:rPr lang="en-US" sz="2500" dirty="0" smtClean="0"/>
              <a:t>Monitor for fecal contamination, signs of animal activity (e.g., trampling, rooting, feeding, tracks)</a:t>
            </a:r>
          </a:p>
          <a:p>
            <a:pPr lvl="1"/>
            <a:r>
              <a:rPr lang="en-US" sz="2500" dirty="0"/>
              <a:t>Assess </a:t>
            </a:r>
            <a:r>
              <a:rPr lang="en-US" sz="2500" dirty="0" smtClean="0"/>
              <a:t>risks </a:t>
            </a:r>
            <a:r>
              <a:rPr lang="en-US" sz="2500" dirty="0"/>
              <a:t>and decide if the crop or a portion of the crop can be safely </a:t>
            </a:r>
            <a:r>
              <a:rPr lang="en-US" sz="2500" dirty="0" smtClean="0"/>
              <a:t>harvested</a:t>
            </a:r>
            <a:endParaRPr lang="en-US" sz="25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1447800"/>
            <a:ext cx="1451972" cy="1756669"/>
          </a:xfrm>
          <a:prstGeom prst="rect">
            <a:avLst/>
          </a:prstGeom>
          <a:noFill/>
          <a:ln w="6350" cmpd="sng">
            <a:noFill/>
            <a:miter lim="800000"/>
            <a:headEnd/>
            <a:tailEnd/>
          </a:ln>
          <a:effectLst/>
        </p:spPr>
      </p:pic>
      <p:pic>
        <p:nvPicPr>
          <p:cNvPr id="5" name="Picture 4"/>
          <p:cNvPicPr>
            <a:picLocks noChangeAspect="1"/>
          </p:cNvPicPr>
          <p:nvPr/>
        </p:nvPicPr>
        <p:blipFill>
          <a:blip r:embed="rId4"/>
          <a:stretch>
            <a:fillRect/>
          </a:stretch>
        </p:blipFill>
        <p:spPr>
          <a:xfrm>
            <a:off x="7924800" y="5501529"/>
            <a:ext cx="1072989" cy="1280271"/>
          </a:xfrm>
          <a:prstGeom prst="rect">
            <a:avLst/>
          </a:prstGeom>
        </p:spPr>
      </p:pic>
    </p:spTree>
    <p:extLst>
      <p:ext uri="{BB962C8B-B14F-4D97-AF65-F5344CB8AC3E}">
        <p14:creationId xmlns:p14="http://schemas.microsoft.com/office/powerpoint/2010/main" val="249985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42900"/>
            <a:ext cx="7239000" cy="1257300"/>
          </a:xfrm>
        </p:spPr>
        <p:txBody>
          <a:bodyPr/>
          <a:lstStyle/>
          <a:p>
            <a:r>
              <a:rPr lang="en-US" sz="3800" dirty="0" smtClean="0">
                <a:effectLst>
                  <a:outerShdw blurRad="38100" dist="38100" dir="2700000" algn="tl">
                    <a:srgbClr val="000000">
                      <a:alpha val="43137"/>
                    </a:srgbClr>
                  </a:outerShdw>
                </a:effectLst>
              </a:rPr>
              <a:t>Assessing Risks: </a:t>
            </a:r>
            <a:br>
              <a:rPr lang="en-US" sz="3800" dirty="0" smtClean="0">
                <a:effectLst>
                  <a:outerShdw blurRad="38100" dist="38100" dir="2700000" algn="tl">
                    <a:srgbClr val="000000">
                      <a:alpha val="43137"/>
                    </a:srgbClr>
                  </a:outerShdw>
                </a:effectLst>
              </a:rPr>
            </a:br>
            <a:r>
              <a:rPr lang="en-US" sz="3800" dirty="0" smtClean="0">
                <a:effectLst>
                  <a:outerShdw blurRad="38100" dist="38100" dir="2700000" algn="tl">
                    <a:srgbClr val="000000">
                      <a:alpha val="43137"/>
                    </a:srgbClr>
                  </a:outerShdw>
                </a:effectLst>
              </a:rPr>
              <a:t>Domesticated Animals</a:t>
            </a:r>
            <a:endParaRPr lang="en-US" sz="3800"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81000" y="1600200"/>
            <a:ext cx="8382000" cy="3505200"/>
          </a:xfrm>
        </p:spPr>
        <p:txBody>
          <a:bodyPr/>
          <a:lstStyle/>
          <a:p>
            <a:r>
              <a:rPr lang="en-US" sz="2800" dirty="0" smtClean="0"/>
              <a:t>Are domesticated animals allowed in the field while the crop is present as part of the production process?</a:t>
            </a:r>
          </a:p>
          <a:p>
            <a:pPr lvl="1"/>
            <a:r>
              <a:rPr lang="en-US" sz="2400" dirty="0" smtClean="0"/>
              <a:t>Are they working animals?</a:t>
            </a:r>
          </a:p>
          <a:p>
            <a:r>
              <a:rPr lang="en-US" sz="2800" dirty="0" smtClean="0"/>
              <a:t>Are workers aware of cross-contamination risks from fecal contamination of hands, clothing, shoes, and equipment after handling animals or fecal material?</a:t>
            </a:r>
          </a:p>
          <a:p>
            <a:r>
              <a:rPr lang="en-US" sz="2800" dirty="0" smtClean="0"/>
              <a:t>Are production fields rotated into grazing land?</a:t>
            </a:r>
          </a:p>
          <a:p>
            <a:pPr lvl="1"/>
            <a:r>
              <a:rPr lang="en-US" sz="2400" dirty="0" smtClean="0"/>
              <a:t>If manure is present on the ground, one recommendation is to extend the period of time between when animals were grazed and when produce can be planted</a:t>
            </a:r>
          </a:p>
          <a:p>
            <a:endParaRPr lang="en-US" sz="2600" dirty="0" smtClean="0"/>
          </a:p>
          <a:p>
            <a:endParaRPr lang="en-US" sz="2800" dirty="0" smtClean="0"/>
          </a:p>
          <a:p>
            <a:endParaRPr lang="en-US" sz="2800" b="1" dirty="0" smtClean="0"/>
          </a:p>
        </p:txBody>
      </p:sp>
      <p:pic>
        <p:nvPicPr>
          <p:cNvPr id="4" name="Picture 3"/>
          <p:cNvPicPr>
            <a:picLocks noChangeAspect="1"/>
          </p:cNvPicPr>
          <p:nvPr/>
        </p:nvPicPr>
        <p:blipFill>
          <a:blip r:embed="rId3"/>
          <a:stretch>
            <a:fillRect/>
          </a:stretch>
        </p:blipFill>
        <p:spPr>
          <a:xfrm>
            <a:off x="7918611" y="5486400"/>
            <a:ext cx="1072989" cy="1280271"/>
          </a:xfrm>
          <a:prstGeom prst="rect">
            <a:avLst/>
          </a:prstGeom>
        </p:spPr>
      </p:pic>
    </p:spTree>
    <p:extLst>
      <p:ext uri="{BB962C8B-B14F-4D97-AF65-F5344CB8AC3E}">
        <p14:creationId xmlns:p14="http://schemas.microsoft.com/office/powerpoint/2010/main" val="268684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0" y="304800"/>
            <a:ext cx="7010400" cy="1143000"/>
          </a:xfrm>
        </p:spPr>
        <p:txBody>
          <a:bodyPr/>
          <a:lstStyle/>
          <a:p>
            <a:r>
              <a:rPr lang="en-US" dirty="0" smtClean="0">
                <a:effectLst>
                  <a:outerShdw blurRad="38100" dist="38100" dir="2700000" algn="tl">
                    <a:srgbClr val="000000">
                      <a:alpha val="43137"/>
                    </a:srgbClr>
                  </a:outerShdw>
                </a:effectLst>
              </a:rPr>
              <a:t>Pets</a:t>
            </a:r>
            <a:endParaRPr lang="en-US" dirty="0">
              <a:effectLst>
                <a:outerShdw blurRad="38100" dist="38100" dir="2700000" algn="tl">
                  <a:srgbClr val="000000">
                    <a:alpha val="43137"/>
                  </a:srgbClr>
                </a:outerShdw>
              </a:effectLst>
            </a:endParaRPr>
          </a:p>
        </p:txBody>
      </p:sp>
      <p:sp>
        <p:nvSpPr>
          <p:cNvPr id="5" name="Content Placeholder 2"/>
          <p:cNvSpPr txBox="1">
            <a:spLocks/>
          </p:cNvSpPr>
          <p:nvPr/>
        </p:nvSpPr>
        <p:spPr bwMode="auto">
          <a:xfrm>
            <a:off x="381000" y="1676400"/>
            <a:ext cx="5791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prstClr val="black"/>
                </a:solidFill>
              </a:rPr>
              <a:t>Should be excluded from produce fields</a:t>
            </a:r>
          </a:p>
          <a:p>
            <a:r>
              <a:rPr lang="en-US" sz="2800" dirty="0" smtClean="0">
                <a:solidFill>
                  <a:prstClr val="black"/>
                </a:solidFill>
              </a:rPr>
              <a:t>Visitors to the farm should be instructed to leave their pets at home</a:t>
            </a:r>
          </a:p>
          <a:p>
            <a:r>
              <a:rPr lang="en-US" sz="2800" dirty="0" smtClean="0">
                <a:solidFill>
                  <a:prstClr val="black"/>
                </a:solidFill>
              </a:rPr>
              <a:t>Farms with petting zoos should have handwashing sinks available and signage instructing visitors of the food safety policies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212" y="2661920"/>
            <a:ext cx="2113201" cy="1534160"/>
          </a:xfrm>
          <a:prstGeom prst="rect">
            <a:avLst/>
          </a:prstGeom>
          <a:ln w="3175" cmpd="sng">
            <a:no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3212" y="4504154"/>
            <a:ext cx="2113201" cy="141361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3212" y="768945"/>
            <a:ext cx="2113201" cy="1584901"/>
          </a:xfrm>
          <a:prstGeom prst="rect">
            <a:avLst/>
          </a:prstGeom>
        </p:spPr>
      </p:pic>
    </p:spTree>
    <p:extLst>
      <p:ext uri="{BB962C8B-B14F-4D97-AF65-F5344CB8AC3E}">
        <p14:creationId xmlns:p14="http://schemas.microsoft.com/office/powerpoint/2010/main" val="2995070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E. coli </a:t>
            </a:r>
            <a:r>
              <a:rPr lang="en-US" dirty="0" smtClean="0"/>
              <a:t>in the News</a:t>
            </a:r>
            <a:endParaRPr lang="en-US" i="1" dirty="0"/>
          </a:p>
        </p:txBody>
      </p:sp>
      <p:sp>
        <p:nvSpPr>
          <p:cNvPr id="3" name="Content Placeholder 2"/>
          <p:cNvSpPr>
            <a:spLocks noGrp="1"/>
          </p:cNvSpPr>
          <p:nvPr>
            <p:ph idx="1"/>
          </p:nvPr>
        </p:nvSpPr>
        <p:spPr/>
        <p:txBody>
          <a:bodyPr>
            <a:normAutofit fontScale="92500"/>
          </a:bodyPr>
          <a:lstStyle/>
          <a:p>
            <a:r>
              <a:rPr lang="en-US" sz="2800" b="1" dirty="0" smtClean="0"/>
              <a:t>2016 </a:t>
            </a:r>
            <a:r>
              <a:rPr lang="en-US" sz="2800" i="1" dirty="0" smtClean="0"/>
              <a:t>E. coli </a:t>
            </a:r>
            <a:r>
              <a:rPr lang="en-US" sz="2800" dirty="0" smtClean="0"/>
              <a:t>O157:H7 outbreak on sprouts in Minnesota (8) and Wisconsin (3). Two hospitalizations. No HUS or deaths.</a:t>
            </a:r>
          </a:p>
          <a:p>
            <a:r>
              <a:rPr lang="en-US" sz="2800" b="1" dirty="0" smtClean="0"/>
              <a:t>2012 </a:t>
            </a:r>
            <a:r>
              <a:rPr lang="en-US" sz="2800" i="1" dirty="0"/>
              <a:t>E. coli </a:t>
            </a:r>
            <a:r>
              <a:rPr lang="en-US" sz="2800" dirty="0"/>
              <a:t>O157:H7 outbreak </a:t>
            </a:r>
            <a:r>
              <a:rPr lang="en-US" sz="2800" dirty="0" smtClean="0"/>
              <a:t>on organic spinach and spring mix blend. 33 persons in five states (NY, MA, CT, PA, VA). Hospitalizations, HUS, no deaths.</a:t>
            </a:r>
          </a:p>
          <a:p>
            <a:r>
              <a:rPr lang="en-US" sz="2800" b="1" dirty="0" smtClean="0"/>
              <a:t>2012 </a:t>
            </a:r>
            <a:r>
              <a:rPr lang="en-US" sz="2800" i="1" dirty="0" smtClean="0"/>
              <a:t>E. coli </a:t>
            </a:r>
            <a:r>
              <a:rPr lang="en-US" sz="2800" dirty="0" smtClean="0"/>
              <a:t>0126 outbreak on sprouts reaching 29 persons in 11 states (WA, KS, IA, MO, AR, AL, WI, MI, OH, WV, PA). Hospitalizations, no HUS, no deaths.</a:t>
            </a:r>
          </a:p>
          <a:p>
            <a:r>
              <a:rPr lang="en-US" sz="2800" b="1" dirty="0" smtClean="0"/>
              <a:t>2006 </a:t>
            </a:r>
            <a:r>
              <a:rPr lang="en-US" sz="2800" dirty="0" smtClean="0"/>
              <a:t>Fresh </a:t>
            </a:r>
            <a:r>
              <a:rPr lang="en-US" sz="2800" dirty="0"/>
              <a:t>spinach: 26 states, 199 people, 3 deaths, 102 hospitalizations, 31 HUS. 22 &lt;5 </a:t>
            </a:r>
            <a:r>
              <a:rPr lang="en-US" sz="2800" dirty="0" smtClean="0"/>
              <a:t>YO</a:t>
            </a:r>
            <a:endParaRPr lang="en-US" sz="2800" b="1" dirty="0" smtClean="0"/>
          </a:p>
          <a:p>
            <a:endParaRPr lang="en-US" dirty="0"/>
          </a:p>
        </p:txBody>
      </p:sp>
    </p:spTree>
    <p:extLst>
      <p:ext uri="{BB962C8B-B14F-4D97-AF65-F5344CB8AC3E}">
        <p14:creationId xmlns:p14="http://schemas.microsoft.com/office/powerpoint/2010/main" val="135105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3345" y="1295400"/>
            <a:ext cx="8229600" cy="5562600"/>
          </a:xfrm>
        </p:spPr>
        <p:txBody>
          <a:bodyPr>
            <a:normAutofit/>
          </a:bodyPr>
          <a:lstStyle/>
          <a:p>
            <a:r>
              <a:rPr lang="en-US" sz="2400" b="1" dirty="0" smtClean="0">
                <a:solidFill>
                  <a:srgbClr val="0070C0"/>
                </a:solidFill>
                <a:latin typeface="Calibri" pitchFamily="34" charset="0"/>
              </a:rPr>
              <a:t>Hunting </a:t>
            </a:r>
          </a:p>
          <a:p>
            <a:pPr lvl="1"/>
            <a:r>
              <a:rPr lang="en-US" sz="2400" dirty="0" smtClean="0">
                <a:latin typeface="Calibri" pitchFamily="34" charset="0"/>
              </a:rPr>
              <a:t>controlled hunting of hogs, deer and other wild animals may be permitted</a:t>
            </a:r>
          </a:p>
          <a:p>
            <a:r>
              <a:rPr lang="en-US" sz="2400" b="1" dirty="0" smtClean="0">
                <a:solidFill>
                  <a:srgbClr val="0070C0"/>
                </a:solidFill>
                <a:latin typeface="Calibri" pitchFamily="34" charset="0"/>
              </a:rPr>
              <a:t>Control</a:t>
            </a:r>
          </a:p>
          <a:p>
            <a:pPr lvl="1"/>
            <a:r>
              <a:rPr lang="en-US" sz="2400" dirty="0" smtClean="0">
                <a:latin typeface="Calibri" pitchFamily="34" charset="0"/>
              </a:rPr>
              <a:t>Traps </a:t>
            </a:r>
            <a:r>
              <a:rPr lang="en-US" sz="2400" dirty="0" err="1" smtClean="0">
                <a:latin typeface="Calibri" pitchFamily="34" charset="0"/>
              </a:rPr>
              <a:t>eg</a:t>
            </a:r>
            <a:r>
              <a:rPr lang="en-US" sz="2400" dirty="0" smtClean="0">
                <a:latin typeface="Calibri" pitchFamily="34" charset="0"/>
              </a:rPr>
              <a:t>. rodent control</a:t>
            </a:r>
          </a:p>
          <a:p>
            <a:pPr lvl="1"/>
            <a:r>
              <a:rPr lang="en-US" sz="2400" dirty="0" smtClean="0">
                <a:latin typeface="Calibri" pitchFamily="34" charset="0"/>
              </a:rPr>
              <a:t>Restrictions on poison (away from produce)</a:t>
            </a:r>
          </a:p>
          <a:p>
            <a:r>
              <a:rPr lang="en-US" sz="2400" b="1" dirty="0" smtClean="0">
                <a:solidFill>
                  <a:srgbClr val="0070C0"/>
                </a:solidFill>
                <a:latin typeface="Calibri" pitchFamily="34" charset="0"/>
              </a:rPr>
              <a:t>Buffer zones around fields</a:t>
            </a:r>
          </a:p>
          <a:p>
            <a:r>
              <a:rPr lang="en-US" sz="2400" b="1" dirty="0" smtClean="0">
                <a:solidFill>
                  <a:srgbClr val="0070C0"/>
                </a:solidFill>
                <a:latin typeface="Calibri" pitchFamily="34" charset="0"/>
              </a:rPr>
              <a:t>Construction of barriers</a:t>
            </a:r>
            <a:endParaRPr lang="en-US" sz="2400" b="1" dirty="0" smtClean="0">
              <a:latin typeface="Calibri" pitchFamily="34" charset="0"/>
            </a:endParaRPr>
          </a:p>
          <a:p>
            <a:pPr lvl="1"/>
            <a:r>
              <a:rPr lang="en-US" sz="2400" dirty="0" smtClean="0">
                <a:latin typeface="Calibri" pitchFamily="34" charset="0"/>
              </a:rPr>
              <a:t>fences, deer gates, electric fences</a:t>
            </a:r>
          </a:p>
          <a:p>
            <a:r>
              <a:rPr lang="en-US" sz="2400" b="1" dirty="0" smtClean="0">
                <a:solidFill>
                  <a:srgbClr val="0070C0"/>
                </a:solidFill>
                <a:latin typeface="Calibri" pitchFamily="34" charset="0"/>
              </a:rPr>
              <a:t>Deterrent devices </a:t>
            </a:r>
          </a:p>
          <a:p>
            <a:pPr lvl="1"/>
            <a:r>
              <a:rPr lang="en-US" sz="2400" dirty="0" smtClean="0">
                <a:latin typeface="Calibri" pitchFamily="34" charset="0"/>
              </a:rPr>
              <a:t>scarecrows, propane cannons</a:t>
            </a:r>
          </a:p>
        </p:txBody>
      </p:sp>
      <p:sp>
        <p:nvSpPr>
          <p:cNvPr id="3" name="Title 2"/>
          <p:cNvSpPr>
            <a:spLocks noGrp="1"/>
          </p:cNvSpPr>
          <p:nvPr>
            <p:ph type="title"/>
          </p:nvPr>
        </p:nvSpPr>
        <p:spPr>
          <a:xfrm>
            <a:off x="457200" y="491837"/>
            <a:ext cx="8229600" cy="792162"/>
          </a:xfrm>
        </p:spPr>
        <p:txBody>
          <a:bodyPr>
            <a:normAutofit fontScale="90000"/>
          </a:bodyPr>
          <a:lstStyle/>
          <a:p>
            <a:pPr algn="l"/>
            <a:r>
              <a:rPr lang="en-US" dirty="0" smtClean="0"/>
              <a:t>Animal Exclusion and Control</a:t>
            </a:r>
            <a:endParaRPr lang="en-US" dirty="0"/>
          </a:p>
        </p:txBody>
      </p:sp>
    </p:spTree>
    <p:extLst>
      <p:ext uri="{BB962C8B-B14F-4D97-AF65-F5344CB8AC3E}">
        <p14:creationId xmlns:p14="http://schemas.microsoft.com/office/powerpoint/2010/main" val="280433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057400"/>
            <a:ext cx="8229600" cy="4068763"/>
          </a:xfrm>
        </p:spPr>
        <p:txBody>
          <a:bodyPr>
            <a:normAutofit/>
          </a:bodyPr>
          <a:lstStyle/>
          <a:p>
            <a:r>
              <a:rPr lang="en-US" sz="3200" dirty="0" smtClean="0">
                <a:solidFill>
                  <a:schemeClr val="tx2">
                    <a:lumMod val="75000"/>
                  </a:schemeClr>
                </a:solidFill>
                <a:latin typeface="Calibri" pitchFamily="34" charset="0"/>
              </a:rPr>
              <a:t>Abundant supply</a:t>
            </a:r>
          </a:p>
          <a:p>
            <a:r>
              <a:rPr lang="en-US" sz="3200" dirty="0" smtClean="0">
                <a:solidFill>
                  <a:schemeClr val="tx2">
                    <a:lumMod val="75000"/>
                  </a:schemeClr>
                </a:solidFill>
                <a:latin typeface="Calibri" pitchFamily="34" charset="0"/>
              </a:rPr>
              <a:t>Great source of nutrients</a:t>
            </a:r>
          </a:p>
          <a:p>
            <a:r>
              <a:rPr lang="en-US" sz="3200" dirty="0" smtClean="0">
                <a:solidFill>
                  <a:schemeClr val="tx2">
                    <a:lumMod val="75000"/>
                  </a:schemeClr>
                </a:solidFill>
                <a:latin typeface="Calibri" pitchFamily="34" charset="0"/>
              </a:rPr>
              <a:t>Great way to recycle waste</a:t>
            </a:r>
          </a:p>
          <a:p>
            <a:r>
              <a:rPr lang="en-US" sz="3200" dirty="0" smtClean="0">
                <a:solidFill>
                  <a:schemeClr val="tx2">
                    <a:lumMod val="75000"/>
                  </a:schemeClr>
                </a:solidFill>
                <a:latin typeface="Calibri" pitchFamily="34" charset="0"/>
              </a:rPr>
              <a:t>Great for soil health</a:t>
            </a:r>
          </a:p>
          <a:p>
            <a:endParaRPr lang="en-US" dirty="0" smtClean="0">
              <a:solidFill>
                <a:schemeClr val="tx2">
                  <a:lumMod val="75000"/>
                </a:schemeClr>
              </a:solidFill>
              <a:latin typeface="Calibri" pitchFamily="34" charset="0"/>
            </a:endParaRPr>
          </a:p>
          <a:p>
            <a:pPr marL="411480" lvl="1" indent="0">
              <a:buNone/>
            </a:pPr>
            <a:r>
              <a:rPr lang="en-US" dirty="0">
                <a:solidFill>
                  <a:schemeClr val="tx2">
                    <a:lumMod val="75000"/>
                  </a:schemeClr>
                </a:solidFill>
                <a:latin typeface="Calibri" pitchFamily="34" charset="0"/>
              </a:rPr>
              <a:t>	</a:t>
            </a:r>
            <a:r>
              <a:rPr lang="en-US" dirty="0" smtClean="0">
                <a:solidFill>
                  <a:schemeClr val="tx2">
                    <a:lumMod val="75000"/>
                  </a:schemeClr>
                </a:solidFill>
                <a:latin typeface="Calibri" pitchFamily="34" charset="0"/>
              </a:rPr>
              <a:t>	</a:t>
            </a:r>
            <a:r>
              <a:rPr lang="en-US" sz="3200" b="1" dirty="0" smtClean="0">
                <a:solidFill>
                  <a:srgbClr val="C00000"/>
                </a:solidFill>
                <a:latin typeface="Calibri" pitchFamily="34" charset="0"/>
              </a:rPr>
              <a:t>BUT …   </a:t>
            </a:r>
          </a:p>
          <a:p>
            <a:pPr marL="114300" indent="0">
              <a:buNone/>
            </a:pPr>
            <a:r>
              <a:rPr lang="en-US" sz="3200" b="1" dirty="0" smtClean="0">
                <a:solidFill>
                  <a:srgbClr val="C00000"/>
                </a:solidFill>
                <a:latin typeface="Calibri" pitchFamily="34" charset="0"/>
              </a:rPr>
              <a:t>Can harbor human pathogens</a:t>
            </a:r>
          </a:p>
        </p:txBody>
      </p:sp>
      <p:sp>
        <p:nvSpPr>
          <p:cNvPr id="3" name="Title 2"/>
          <p:cNvSpPr>
            <a:spLocks noGrp="1"/>
          </p:cNvSpPr>
          <p:nvPr>
            <p:ph type="title"/>
          </p:nvPr>
        </p:nvSpPr>
        <p:spPr>
          <a:xfrm>
            <a:off x="498764" y="429491"/>
            <a:ext cx="8229600" cy="1143000"/>
          </a:xfrm>
        </p:spPr>
        <p:txBody>
          <a:bodyPr/>
          <a:lstStyle/>
          <a:p>
            <a:r>
              <a:rPr lang="en-US" dirty="0" smtClean="0">
                <a:solidFill>
                  <a:schemeClr val="tx1"/>
                </a:solidFill>
              </a:rPr>
              <a:t>Waste (animal manure)</a:t>
            </a:r>
            <a:endParaRPr lang="en-US" dirty="0">
              <a:solidFill>
                <a:schemeClr val="tx1"/>
              </a:solidFill>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0511"/>
          <a:stretch/>
        </p:blipFill>
        <p:spPr bwMode="auto">
          <a:xfrm>
            <a:off x="5724024" y="1748047"/>
            <a:ext cx="2660897" cy="1540552"/>
          </a:xfrm>
          <a:prstGeom prst="rect">
            <a:avLst/>
          </a:prstGeom>
          <a:ln w="28575"/>
        </p:spPr>
        <p:style>
          <a:lnRef idx="2">
            <a:schemeClr val="accent2"/>
          </a:lnRef>
          <a:fillRef idx="1">
            <a:schemeClr val="lt1"/>
          </a:fillRef>
          <a:effectRef idx="0">
            <a:schemeClr val="accent2"/>
          </a:effectRef>
          <a:fontRef idx="minor">
            <a:schemeClr val="dk1"/>
          </a:fontRef>
        </p:style>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9861"/>
          <a:stretch/>
        </p:blipFill>
        <p:spPr bwMode="auto">
          <a:xfrm>
            <a:off x="5757611" y="3581400"/>
            <a:ext cx="2593722" cy="1354757"/>
          </a:xfrm>
          <a:prstGeom prst="rect">
            <a:avLst/>
          </a:prstGeom>
          <a:ln w="28575"/>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5894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slide(fromBottom)">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l="10625" t="29000" r="12594" b="29000"/>
          <a:stretch>
            <a:fillRect/>
          </a:stretch>
        </p:blipFill>
        <p:spPr bwMode="auto">
          <a:xfrm>
            <a:off x="-152399" y="1357699"/>
            <a:ext cx="8610600" cy="3124200"/>
          </a:xfrm>
          <a:prstGeom prst="rect">
            <a:avLst/>
          </a:prstGeom>
          <a:noFill/>
          <a:ln w="9525">
            <a:noFill/>
            <a:miter lim="800000"/>
            <a:headEnd/>
            <a:tailEnd/>
          </a:ln>
        </p:spPr>
      </p:pic>
      <p:sp>
        <p:nvSpPr>
          <p:cNvPr id="7" name="Title 3"/>
          <p:cNvSpPr txBox="1">
            <a:spLocks/>
          </p:cNvSpPr>
          <p:nvPr/>
        </p:nvSpPr>
        <p:spPr>
          <a:xfrm>
            <a:off x="457200" y="350838"/>
            <a:ext cx="8229600" cy="8683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smtClean="0">
                <a:ln>
                  <a:noFill/>
                </a:ln>
                <a:solidFill>
                  <a:schemeClr val="tx2"/>
                </a:solidFill>
                <a:effectLst/>
                <a:uLnTx/>
                <a:uFillTx/>
                <a:latin typeface="+mj-lt"/>
                <a:ea typeface="+mj-ea"/>
                <a:cs typeface="+mj-cs"/>
              </a:rPr>
              <a:t>Survival of Pathogens in Manure</a:t>
            </a:r>
            <a:endParaRPr kumimoji="0" lang="en-US" sz="4400"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533400" y="4481899"/>
            <a:ext cx="7239000" cy="2308324"/>
          </a:xfrm>
          <a:prstGeom prst="rect">
            <a:avLst/>
          </a:prstGeom>
          <a:noFill/>
        </p:spPr>
        <p:txBody>
          <a:bodyPr wrap="square" rtlCol="0">
            <a:spAutoFit/>
          </a:bodyPr>
          <a:lstStyle/>
          <a:p>
            <a:r>
              <a:rPr lang="en-US" sz="3600" b="1" dirty="0" smtClean="0">
                <a:solidFill>
                  <a:srgbClr val="1F35A1"/>
                </a:solidFill>
                <a:latin typeface="Calibri" pitchFamily="34" charset="0"/>
              </a:rPr>
              <a:t>Survival depends on:</a:t>
            </a:r>
          </a:p>
          <a:p>
            <a:r>
              <a:rPr lang="en-US" sz="3600" dirty="0" smtClean="0">
                <a:solidFill>
                  <a:srgbClr val="1F35A1"/>
                </a:solidFill>
                <a:latin typeface="Calibri" pitchFamily="34" charset="0"/>
              </a:rPr>
              <a:t>- Temperature </a:t>
            </a:r>
            <a:r>
              <a:rPr lang="en-US" sz="2000" dirty="0" smtClean="0">
                <a:solidFill>
                  <a:srgbClr val="1F35A1"/>
                </a:solidFill>
                <a:latin typeface="Calibri" pitchFamily="34" charset="0"/>
              </a:rPr>
              <a:t>(</a:t>
            </a:r>
            <a:r>
              <a:rPr lang="en-US" sz="2000" dirty="0" err="1" smtClean="0">
                <a:solidFill>
                  <a:srgbClr val="1F35A1"/>
                </a:solidFill>
                <a:latin typeface="Calibri" pitchFamily="34" charset="0"/>
              </a:rPr>
              <a:t>5C</a:t>
            </a:r>
            <a:r>
              <a:rPr lang="en-US" sz="2000" dirty="0" smtClean="0">
                <a:solidFill>
                  <a:srgbClr val="1F35A1"/>
                </a:solidFill>
                <a:latin typeface="Calibri" pitchFamily="34" charset="0"/>
              </a:rPr>
              <a:t>=</a:t>
            </a:r>
            <a:r>
              <a:rPr lang="en-US" sz="2000" dirty="0" err="1" smtClean="0">
                <a:solidFill>
                  <a:srgbClr val="1F35A1"/>
                </a:solidFill>
                <a:latin typeface="Calibri" pitchFamily="34" charset="0"/>
              </a:rPr>
              <a:t>41F</a:t>
            </a:r>
            <a:r>
              <a:rPr lang="en-US" sz="2000" dirty="0" smtClean="0">
                <a:solidFill>
                  <a:srgbClr val="1F35A1"/>
                </a:solidFill>
                <a:latin typeface="Calibri" pitchFamily="34" charset="0"/>
              </a:rPr>
              <a:t>; </a:t>
            </a:r>
            <a:r>
              <a:rPr lang="en-US" sz="2000" dirty="0" err="1" smtClean="0">
                <a:solidFill>
                  <a:srgbClr val="1F35A1"/>
                </a:solidFill>
                <a:latin typeface="Calibri" pitchFamily="34" charset="0"/>
              </a:rPr>
              <a:t>22C</a:t>
            </a:r>
            <a:r>
              <a:rPr lang="en-US" sz="2000" dirty="0" smtClean="0">
                <a:solidFill>
                  <a:srgbClr val="1F35A1"/>
                </a:solidFill>
                <a:latin typeface="Calibri" pitchFamily="34" charset="0"/>
              </a:rPr>
              <a:t>=</a:t>
            </a:r>
            <a:r>
              <a:rPr lang="en-US" sz="2000" dirty="0" err="1" smtClean="0">
                <a:solidFill>
                  <a:srgbClr val="1F35A1"/>
                </a:solidFill>
                <a:latin typeface="Calibri" pitchFamily="34" charset="0"/>
              </a:rPr>
              <a:t>72F</a:t>
            </a:r>
            <a:r>
              <a:rPr lang="en-US" sz="2000" dirty="0" smtClean="0">
                <a:solidFill>
                  <a:srgbClr val="1F35A1"/>
                </a:solidFill>
                <a:latin typeface="Calibri" pitchFamily="34" charset="0"/>
              </a:rPr>
              <a:t>; </a:t>
            </a:r>
            <a:r>
              <a:rPr lang="en-US" sz="2000" dirty="0" err="1" smtClean="0">
                <a:solidFill>
                  <a:srgbClr val="1F35A1"/>
                </a:solidFill>
                <a:latin typeface="Calibri" pitchFamily="34" charset="0"/>
              </a:rPr>
              <a:t>37C</a:t>
            </a:r>
            <a:r>
              <a:rPr lang="en-US" sz="2000" dirty="0" smtClean="0">
                <a:solidFill>
                  <a:srgbClr val="1F35A1"/>
                </a:solidFill>
                <a:latin typeface="Calibri" pitchFamily="34" charset="0"/>
              </a:rPr>
              <a:t>=</a:t>
            </a:r>
            <a:r>
              <a:rPr lang="en-US" sz="2000" dirty="0" err="1" smtClean="0">
                <a:solidFill>
                  <a:srgbClr val="1F35A1"/>
                </a:solidFill>
                <a:latin typeface="Calibri" pitchFamily="34" charset="0"/>
              </a:rPr>
              <a:t>99F</a:t>
            </a:r>
            <a:r>
              <a:rPr lang="en-US" sz="2000" dirty="0" smtClean="0">
                <a:solidFill>
                  <a:srgbClr val="1F35A1"/>
                </a:solidFill>
                <a:latin typeface="Calibri" pitchFamily="34" charset="0"/>
              </a:rPr>
              <a:t>)</a:t>
            </a:r>
            <a:r>
              <a:rPr lang="en-US" sz="3600" dirty="0" smtClean="0">
                <a:solidFill>
                  <a:srgbClr val="1F35A1"/>
                </a:solidFill>
                <a:latin typeface="Calibri" pitchFamily="34" charset="0"/>
              </a:rPr>
              <a:t> </a:t>
            </a:r>
          </a:p>
          <a:p>
            <a:r>
              <a:rPr lang="en-US" sz="3600" dirty="0" smtClean="0">
                <a:solidFill>
                  <a:srgbClr val="1F35A1"/>
                </a:solidFill>
                <a:latin typeface="Calibri" pitchFamily="34" charset="0"/>
              </a:rPr>
              <a:t>- Environmental medium</a:t>
            </a:r>
          </a:p>
          <a:p>
            <a:r>
              <a:rPr lang="en-US" sz="3600" dirty="0" smtClean="0">
                <a:solidFill>
                  <a:srgbClr val="1F35A1"/>
                </a:solidFill>
                <a:latin typeface="Calibri" pitchFamily="34" charset="0"/>
              </a:rPr>
              <a:t>- Water availability </a:t>
            </a:r>
            <a:endParaRPr lang="en-US" sz="3600" dirty="0">
              <a:solidFill>
                <a:srgbClr val="1F35A1"/>
              </a:solidFill>
              <a:latin typeface="Calibri" pitchFamily="34" charset="0"/>
            </a:endParaRPr>
          </a:p>
        </p:txBody>
      </p:sp>
      <p:sp>
        <p:nvSpPr>
          <p:cNvPr id="9" name="TextBox 8"/>
          <p:cNvSpPr txBox="1"/>
          <p:nvPr/>
        </p:nvSpPr>
        <p:spPr>
          <a:xfrm>
            <a:off x="5701111" y="4343400"/>
            <a:ext cx="2985689" cy="276999"/>
          </a:xfrm>
          <a:prstGeom prst="rect">
            <a:avLst/>
          </a:prstGeom>
          <a:noFill/>
        </p:spPr>
        <p:txBody>
          <a:bodyPr wrap="none" rtlCol="0">
            <a:spAutoFit/>
          </a:bodyPr>
          <a:lstStyle/>
          <a:p>
            <a:r>
              <a:rPr lang="en-US" sz="1200" dirty="0" smtClean="0"/>
              <a:t>From: JIFSAN GAPs Train the Trainers Manual</a:t>
            </a:r>
            <a:endParaRPr lang="en-US" sz="1200" dirty="0"/>
          </a:p>
        </p:txBody>
      </p:sp>
    </p:spTree>
    <p:extLst>
      <p:ext uri="{BB962C8B-B14F-4D97-AF65-F5344CB8AC3E}">
        <p14:creationId xmlns:p14="http://schemas.microsoft.com/office/powerpoint/2010/main" val="3615561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Current Manure Standards</a:t>
            </a:r>
            <a:endParaRPr lang="en-US" dirty="0"/>
          </a:p>
        </p:txBody>
      </p:sp>
      <p:sp>
        <p:nvSpPr>
          <p:cNvPr id="5" name="Content Placeholder 4"/>
          <p:cNvSpPr>
            <a:spLocks noGrp="1"/>
          </p:cNvSpPr>
          <p:nvPr>
            <p:ph idx="1"/>
          </p:nvPr>
        </p:nvSpPr>
        <p:spPr/>
        <p:txBody>
          <a:bodyPr>
            <a:normAutofit/>
          </a:bodyPr>
          <a:lstStyle/>
          <a:p>
            <a:r>
              <a:rPr lang="en-US" sz="3600" dirty="0" smtClean="0"/>
              <a:t>National Organic Program</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520950"/>
            <a:ext cx="7572375"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9600" y="4876800"/>
            <a:ext cx="67818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Must incorporate the manure within two weeks of application </a:t>
            </a:r>
            <a:r>
              <a:rPr lang="en-US" sz="2400" dirty="0" smtClean="0"/>
              <a:t>(NOP Std. not </a:t>
            </a:r>
            <a:r>
              <a:rPr lang="en-US" sz="2400" dirty="0" err="1" smtClean="0"/>
              <a:t>Nutr</a:t>
            </a:r>
            <a:r>
              <a:rPr lang="en-US" sz="2400" dirty="0" smtClean="0"/>
              <a:t>. Mgt.)</a:t>
            </a:r>
          </a:p>
          <a:p>
            <a:pPr marL="285750" indent="-285750">
              <a:buFont typeface="Arial" panose="020B0604020202020204" pitchFamily="34" charset="0"/>
              <a:buChar char="•"/>
            </a:pPr>
            <a:r>
              <a:rPr lang="en-US" sz="2800" dirty="0" smtClean="0"/>
              <a:t>Earlier FDA FSMA proposal was modified to NOP  </a:t>
            </a:r>
            <a:endParaRPr lang="en-US" sz="2800" dirty="0"/>
          </a:p>
        </p:txBody>
      </p:sp>
    </p:spTree>
    <p:extLst>
      <p:ext uri="{BB962C8B-B14F-4D97-AF65-F5344CB8AC3E}">
        <p14:creationId xmlns:p14="http://schemas.microsoft.com/office/powerpoint/2010/main" val="300226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81000"/>
            <a:ext cx="7715250" cy="1143000"/>
          </a:xfrm>
        </p:spPr>
        <p:txBody>
          <a:bodyPr/>
          <a:lstStyle/>
          <a:p>
            <a:pPr>
              <a:defRPr/>
            </a:pPr>
            <a:r>
              <a:rPr lang="en-US" dirty="0" smtClean="0"/>
              <a:t>Compost  vs. Manure</a:t>
            </a:r>
          </a:p>
        </p:txBody>
      </p:sp>
      <p:sp>
        <p:nvSpPr>
          <p:cNvPr id="9219" name="Rectangle 3"/>
          <p:cNvSpPr>
            <a:spLocks noGrp="1" noChangeArrowheads="1"/>
          </p:cNvSpPr>
          <p:nvPr>
            <p:ph idx="1"/>
          </p:nvPr>
        </p:nvSpPr>
        <p:spPr>
          <a:xfrm>
            <a:off x="457200" y="1905000"/>
            <a:ext cx="7772400" cy="4114800"/>
          </a:xfrm>
        </p:spPr>
        <p:txBody>
          <a:bodyPr>
            <a:normAutofit lnSpcReduction="10000"/>
          </a:bodyPr>
          <a:lstStyle/>
          <a:p>
            <a:pPr algn="ctr">
              <a:buFont typeface="Monotype Sorts" pitchFamily="2" charset="2"/>
              <a:buNone/>
              <a:defRPr/>
            </a:pPr>
            <a:r>
              <a:rPr lang="en-US" dirty="0" smtClean="0">
                <a:solidFill>
                  <a:srgbClr val="FF0000"/>
                </a:solidFill>
              </a:rPr>
              <a:t>  </a:t>
            </a:r>
            <a:r>
              <a:rPr lang="en-US" dirty="0" smtClean="0">
                <a:solidFill>
                  <a:srgbClr val="FF0000"/>
                </a:solidFill>
                <a:latin typeface="Calisto MT" pitchFamily="18" charset="0"/>
              </a:rPr>
              <a:t> </a:t>
            </a:r>
            <a:r>
              <a:rPr lang="en-US" sz="3200" b="1" i="1" dirty="0" smtClean="0">
                <a:solidFill>
                  <a:srgbClr val="FF0000"/>
                </a:solidFill>
                <a:latin typeface="Calibri" pitchFamily="34" charset="0"/>
              </a:rPr>
              <a:t>Unless the compost has been produced under very strictly regulated circumstances then treat it as manure</a:t>
            </a:r>
          </a:p>
          <a:p>
            <a:pPr algn="ctr">
              <a:buFont typeface="Monotype Sorts" pitchFamily="2" charset="2"/>
              <a:buNone/>
              <a:defRPr/>
            </a:pPr>
            <a:endParaRPr lang="en-US" sz="3200" dirty="0" smtClean="0">
              <a:solidFill>
                <a:srgbClr val="FFFF00"/>
              </a:solidFill>
            </a:endParaRPr>
          </a:p>
          <a:p>
            <a:pPr algn="ctr">
              <a:buFont typeface="Monotype Sorts" pitchFamily="2" charset="2"/>
              <a:buNone/>
              <a:defRPr/>
            </a:pPr>
            <a:endParaRPr lang="en-US" sz="3200" dirty="0" smtClean="0">
              <a:solidFill>
                <a:srgbClr val="FFFF00"/>
              </a:solidFill>
            </a:endParaRPr>
          </a:p>
          <a:p>
            <a:pPr algn="ctr">
              <a:buFont typeface="Monotype Sorts" pitchFamily="2" charset="2"/>
              <a:buNone/>
              <a:defRPr/>
            </a:pPr>
            <a:r>
              <a:rPr lang="en-US" sz="3200" dirty="0" smtClean="0">
                <a:latin typeface="Calisto MT" pitchFamily="18" charset="0"/>
              </a:rPr>
              <a:t>	 Maintain  a Compost Log … </a:t>
            </a:r>
          </a:p>
          <a:p>
            <a:pPr algn="ctr">
              <a:buFont typeface="Monotype Sorts" pitchFamily="2" charset="2"/>
              <a:buNone/>
              <a:defRPr/>
            </a:pPr>
            <a:r>
              <a:rPr lang="en-US" sz="3200" dirty="0" smtClean="0">
                <a:latin typeface="Calisto MT" pitchFamily="18" charset="0"/>
              </a:rPr>
              <a:t>(if you don’t write it down; it didn’t happen)</a:t>
            </a:r>
          </a:p>
          <a:p>
            <a:pPr algn="ctr">
              <a:buFont typeface="Monotype Sorts" pitchFamily="2" charset="2"/>
              <a:buNone/>
              <a:defRPr/>
            </a:pPr>
            <a:endParaRPr lang="en-US" dirty="0" smtClean="0">
              <a:solidFill>
                <a:srgbClr val="FFFF00"/>
              </a:solidFill>
            </a:endParaRPr>
          </a:p>
        </p:txBody>
      </p:sp>
    </p:spTree>
    <p:extLst>
      <p:ext uri="{BB962C8B-B14F-4D97-AF65-F5344CB8AC3E}">
        <p14:creationId xmlns:p14="http://schemas.microsoft.com/office/powerpoint/2010/main" val="2422836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453227467"/>
              </p:ext>
            </p:extLst>
          </p:nvPr>
        </p:nvGraphicFramePr>
        <p:xfrm>
          <a:off x="17318" y="-152400"/>
          <a:ext cx="9144000" cy="6858000"/>
        </p:xfrm>
        <a:graphic>
          <a:graphicData uri="http://schemas.openxmlformats.org/presentationml/2006/ole">
            <mc:AlternateContent xmlns:mc="http://schemas.openxmlformats.org/markup-compatibility/2006">
              <mc:Choice xmlns:v="urn:schemas-microsoft-com:vml" Requires="v">
                <p:oleObj spid="_x0000_s1146" name="Slide" r:id="rId3" imgW="5224434" imgH="3919795" progId="PowerPoint.Slide.8">
                  <p:embed/>
                </p:oleObj>
              </mc:Choice>
              <mc:Fallback>
                <p:oleObj name="Slide" r:id="rId3" imgW="5224434" imgH="3919795"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8" y="-1524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304800" y="6107668"/>
            <a:ext cx="4419600" cy="369332"/>
          </a:xfrm>
          <a:prstGeom prst="rect">
            <a:avLst/>
          </a:prstGeom>
          <a:noFill/>
        </p:spPr>
        <p:txBody>
          <a:bodyPr wrap="square" rtlCol="0">
            <a:spAutoFit/>
          </a:bodyPr>
          <a:lstStyle/>
          <a:p>
            <a:r>
              <a:rPr lang="en-US" dirty="0" err="1" smtClean="0">
                <a:solidFill>
                  <a:schemeClr val="bg1"/>
                </a:solidFill>
              </a:rPr>
              <a:t>33C</a:t>
            </a:r>
            <a:r>
              <a:rPr lang="en-US" dirty="0" smtClean="0">
                <a:solidFill>
                  <a:schemeClr val="bg1"/>
                </a:solidFill>
              </a:rPr>
              <a:t>= </a:t>
            </a:r>
            <a:r>
              <a:rPr lang="en-US" dirty="0" err="1" smtClean="0">
                <a:solidFill>
                  <a:schemeClr val="bg1"/>
                </a:solidFill>
              </a:rPr>
              <a:t>91F</a:t>
            </a:r>
            <a:r>
              <a:rPr lang="en-US" dirty="0" smtClean="0">
                <a:solidFill>
                  <a:schemeClr val="bg1"/>
                </a:solidFill>
              </a:rPr>
              <a:t>; </a:t>
            </a:r>
            <a:r>
              <a:rPr lang="en-US" dirty="0" err="1" smtClean="0">
                <a:solidFill>
                  <a:schemeClr val="bg1"/>
                </a:solidFill>
              </a:rPr>
              <a:t>42C</a:t>
            </a:r>
            <a:r>
              <a:rPr lang="en-US" dirty="0" smtClean="0">
                <a:solidFill>
                  <a:schemeClr val="bg1"/>
                </a:solidFill>
              </a:rPr>
              <a:t>= </a:t>
            </a:r>
            <a:r>
              <a:rPr lang="en-US" dirty="0" err="1" smtClean="0">
                <a:solidFill>
                  <a:schemeClr val="bg1"/>
                </a:solidFill>
              </a:rPr>
              <a:t>108F</a:t>
            </a:r>
            <a:r>
              <a:rPr lang="en-US" dirty="0" smtClean="0">
                <a:solidFill>
                  <a:schemeClr val="bg1"/>
                </a:solidFill>
              </a:rPr>
              <a:t>; </a:t>
            </a:r>
            <a:r>
              <a:rPr lang="en-US" dirty="0" err="1" smtClean="0">
                <a:solidFill>
                  <a:schemeClr val="bg1"/>
                </a:solidFill>
              </a:rPr>
              <a:t>59C</a:t>
            </a:r>
            <a:r>
              <a:rPr lang="en-US" dirty="0" smtClean="0">
                <a:solidFill>
                  <a:schemeClr val="bg1"/>
                </a:solidFill>
              </a:rPr>
              <a:t>= 138 F; </a:t>
            </a:r>
            <a:r>
              <a:rPr lang="en-US" dirty="0" err="1" smtClean="0">
                <a:solidFill>
                  <a:schemeClr val="bg1"/>
                </a:solidFill>
              </a:rPr>
              <a:t>74C</a:t>
            </a:r>
            <a:r>
              <a:rPr lang="en-US" dirty="0" smtClean="0">
                <a:solidFill>
                  <a:schemeClr val="bg1"/>
                </a:solidFill>
              </a:rPr>
              <a:t>= </a:t>
            </a:r>
            <a:r>
              <a:rPr lang="en-US" dirty="0" err="1" smtClean="0">
                <a:solidFill>
                  <a:schemeClr val="bg1"/>
                </a:solidFill>
              </a:rPr>
              <a:t>165F</a:t>
            </a:r>
            <a:endParaRPr lang="en-US" dirty="0">
              <a:solidFill>
                <a:schemeClr val="bg1"/>
              </a:solidFill>
            </a:endParaRPr>
          </a:p>
        </p:txBody>
      </p:sp>
    </p:spTree>
    <p:extLst>
      <p:ext uri="{BB962C8B-B14F-4D97-AF65-F5344CB8AC3E}">
        <p14:creationId xmlns:p14="http://schemas.microsoft.com/office/powerpoint/2010/main" val="1764743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dirty="0" smtClean="0"/>
              <a:t>Compost</a:t>
            </a:r>
            <a:endParaRPr lang="en-US" dirty="0"/>
          </a:p>
        </p:txBody>
      </p:sp>
      <p:pic>
        <p:nvPicPr>
          <p:cNvPr id="5122" name="Picture 2" descr="I:\Work comp 2176, updated 9-20-12\PICTURES\2011 Farm visits\2011 Farm visits 649.jpg"/>
          <p:cNvPicPr>
            <a:picLocks noGrp="1" noChangeAspect="1" noChangeArrowheads="1"/>
          </p:cNvPicPr>
          <p:nvPr>
            <p:ph sz="half" idx="1"/>
          </p:nvPr>
        </p:nvPicPr>
        <p:blipFill>
          <a:blip r:embed="rId2" cstate="print"/>
          <a:srcRect/>
          <a:stretch>
            <a:fillRect/>
          </a:stretch>
        </p:blipFill>
        <p:spPr bwMode="auto">
          <a:xfrm>
            <a:off x="228600" y="1295400"/>
            <a:ext cx="2514600" cy="1676400"/>
          </a:xfrm>
          <a:prstGeom prst="rect">
            <a:avLst/>
          </a:prstGeom>
          <a:ln w="28575"/>
        </p:spPr>
        <p:style>
          <a:lnRef idx="2">
            <a:schemeClr val="accent1"/>
          </a:lnRef>
          <a:fillRef idx="1">
            <a:schemeClr val="lt1"/>
          </a:fillRef>
          <a:effectRef idx="0">
            <a:schemeClr val="accent1"/>
          </a:effectRef>
          <a:fontRef idx="minor">
            <a:schemeClr val="dk1"/>
          </a:fontRef>
        </p:style>
      </p:pic>
      <p:pic>
        <p:nvPicPr>
          <p:cNvPr id="5123" name="Picture 3" descr="I:\Work comp 2176, updated 9-20-12\PICTURES\2011 Farm visits\2011 Farm visits 668.jpg"/>
          <p:cNvPicPr>
            <a:picLocks noGrp="1" noChangeAspect="1" noChangeArrowheads="1"/>
          </p:cNvPicPr>
          <p:nvPr>
            <p:ph sz="half" idx="2"/>
          </p:nvPr>
        </p:nvPicPr>
        <p:blipFill>
          <a:blip r:embed="rId3" cstate="print"/>
          <a:srcRect/>
          <a:stretch>
            <a:fillRect/>
          </a:stretch>
        </p:blipFill>
        <p:spPr bwMode="auto">
          <a:xfrm>
            <a:off x="228600" y="3048000"/>
            <a:ext cx="2514600" cy="1676400"/>
          </a:xfrm>
          <a:prstGeom prst="rect">
            <a:avLst/>
          </a:prstGeom>
          <a:ln w="28575"/>
        </p:spPr>
        <p:style>
          <a:lnRef idx="2">
            <a:schemeClr val="accent1"/>
          </a:lnRef>
          <a:fillRef idx="1">
            <a:schemeClr val="lt1"/>
          </a:fillRef>
          <a:effectRef idx="0">
            <a:schemeClr val="accent1"/>
          </a:effectRef>
          <a:fontRef idx="minor">
            <a:schemeClr val="dk1"/>
          </a:fontRef>
        </p:style>
      </p:pic>
      <p:sp>
        <p:nvSpPr>
          <p:cNvPr id="3" name="TextBox 2"/>
          <p:cNvSpPr txBox="1"/>
          <p:nvPr/>
        </p:nvSpPr>
        <p:spPr>
          <a:xfrm>
            <a:off x="4114800" y="304800"/>
            <a:ext cx="4114800" cy="3970318"/>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solidFill>
                  <a:prstClr val="black"/>
                </a:solidFill>
              </a:rPr>
              <a:t>Active composting “rules</a:t>
            </a:r>
            <a:r>
              <a:rPr lang="en-US" sz="2800" dirty="0" smtClean="0">
                <a:solidFill>
                  <a:prstClr val="black"/>
                </a:solidFill>
              </a:rPr>
              <a:t>”:</a:t>
            </a:r>
            <a:endParaRPr lang="en-US" sz="2800" dirty="0">
              <a:solidFill>
                <a:prstClr val="black"/>
              </a:solidFill>
            </a:endParaRPr>
          </a:p>
          <a:p>
            <a:r>
              <a:rPr lang="en-US" sz="2800" dirty="0">
                <a:solidFill>
                  <a:prstClr val="black"/>
                </a:solidFill>
              </a:rPr>
              <a:t>    - Compost </a:t>
            </a:r>
            <a:r>
              <a:rPr lang="en-US" sz="2800" dirty="0" smtClean="0">
                <a:solidFill>
                  <a:prstClr val="black"/>
                </a:solidFill>
              </a:rPr>
              <a:t>must </a:t>
            </a:r>
            <a:r>
              <a:rPr lang="en-US" sz="2800" dirty="0">
                <a:solidFill>
                  <a:prstClr val="black"/>
                </a:solidFill>
              </a:rPr>
              <a:t>heat up </a:t>
            </a:r>
            <a:r>
              <a:rPr lang="en-US" sz="2800" dirty="0" smtClean="0">
                <a:solidFill>
                  <a:prstClr val="black"/>
                </a:solidFill>
              </a:rPr>
              <a:t>	to 131</a:t>
            </a:r>
            <a:r>
              <a:rPr lang="en-US" sz="2800" dirty="0">
                <a:solidFill>
                  <a:prstClr val="black"/>
                </a:solidFill>
              </a:rPr>
              <a:t>˚F -- </a:t>
            </a:r>
            <a:r>
              <a:rPr lang="en-US" sz="2800" dirty="0" smtClean="0">
                <a:solidFill>
                  <a:prstClr val="black"/>
                </a:solidFill>
              </a:rPr>
              <a:t>170˚F </a:t>
            </a:r>
            <a:r>
              <a:rPr lang="en-US" sz="2800" dirty="0">
                <a:solidFill>
                  <a:prstClr val="black"/>
                </a:solidFill>
              </a:rPr>
              <a:t>for </a:t>
            </a:r>
            <a:r>
              <a:rPr lang="en-US" sz="2800" dirty="0" smtClean="0">
                <a:solidFill>
                  <a:prstClr val="black"/>
                </a:solidFill>
              </a:rPr>
              <a:t>	15 </a:t>
            </a:r>
            <a:r>
              <a:rPr lang="en-US" sz="2800" dirty="0">
                <a:solidFill>
                  <a:prstClr val="black"/>
                </a:solidFill>
              </a:rPr>
              <a:t>days</a:t>
            </a:r>
          </a:p>
          <a:p>
            <a:r>
              <a:rPr lang="en-US" sz="2800" dirty="0">
                <a:solidFill>
                  <a:prstClr val="black"/>
                </a:solidFill>
              </a:rPr>
              <a:t>    - Compost must be </a:t>
            </a:r>
            <a:r>
              <a:rPr lang="en-US" sz="2800" dirty="0" smtClean="0">
                <a:solidFill>
                  <a:prstClr val="black"/>
                </a:solidFill>
              </a:rPr>
              <a:t>	turned </a:t>
            </a:r>
            <a:r>
              <a:rPr lang="en-US" sz="2800" dirty="0">
                <a:solidFill>
                  <a:prstClr val="black"/>
                </a:solidFill>
              </a:rPr>
              <a:t>5 times </a:t>
            </a:r>
            <a:r>
              <a:rPr lang="en-US" sz="2800" dirty="0" smtClean="0">
                <a:solidFill>
                  <a:prstClr val="black"/>
                </a:solidFill>
              </a:rPr>
              <a:t>	during </a:t>
            </a:r>
            <a:r>
              <a:rPr lang="en-US" sz="2800" dirty="0">
                <a:solidFill>
                  <a:prstClr val="black"/>
                </a:solidFill>
              </a:rPr>
              <a:t>the process</a:t>
            </a:r>
          </a:p>
          <a:p>
            <a:r>
              <a:rPr lang="en-US" sz="2800" dirty="0">
                <a:solidFill>
                  <a:prstClr val="black"/>
                </a:solidFill>
              </a:rPr>
              <a:t>   - C:N ratio between 25:1 </a:t>
            </a:r>
            <a:r>
              <a:rPr lang="en-US" sz="2800" dirty="0" smtClean="0">
                <a:solidFill>
                  <a:prstClr val="black"/>
                </a:solidFill>
              </a:rPr>
              <a:t>	and 40:1</a:t>
            </a:r>
          </a:p>
        </p:txBody>
      </p:sp>
      <p:graphicFrame>
        <p:nvGraphicFramePr>
          <p:cNvPr id="5" name="Table 4"/>
          <p:cNvGraphicFramePr>
            <a:graphicFrameLocks noGrp="1"/>
          </p:cNvGraphicFramePr>
          <p:nvPr>
            <p:extLst>
              <p:ext uri="{D42A27DB-BD31-4B8C-83A1-F6EECF244321}">
                <p14:modId xmlns:p14="http://schemas.microsoft.com/office/powerpoint/2010/main" val="1312197896"/>
              </p:ext>
            </p:extLst>
          </p:nvPr>
        </p:nvGraphicFramePr>
        <p:xfrm>
          <a:off x="1143000" y="5029200"/>
          <a:ext cx="5943600" cy="1600199"/>
        </p:xfrm>
        <a:graphic>
          <a:graphicData uri="http://schemas.openxmlformats.org/drawingml/2006/table">
            <a:tbl>
              <a:tblPr firstRow="1" bandRow="1">
                <a:tableStyleId>{21E4AEA4-8DFA-4A89-87EB-49C32662AFE0}</a:tableStyleId>
              </a:tblPr>
              <a:tblGrid>
                <a:gridCol w="2155372">
                  <a:extLst>
                    <a:ext uri="{9D8B030D-6E8A-4147-A177-3AD203B41FA5}">
                      <a16:colId xmlns:a16="http://schemas.microsoft.com/office/drawing/2014/main" xmlns="" val="20000"/>
                    </a:ext>
                  </a:extLst>
                </a:gridCol>
                <a:gridCol w="1992086">
                  <a:extLst>
                    <a:ext uri="{9D8B030D-6E8A-4147-A177-3AD203B41FA5}">
                      <a16:colId xmlns:a16="http://schemas.microsoft.com/office/drawing/2014/main" xmlns="" val="20001"/>
                    </a:ext>
                  </a:extLst>
                </a:gridCol>
                <a:gridCol w="1796142">
                  <a:extLst>
                    <a:ext uri="{9D8B030D-6E8A-4147-A177-3AD203B41FA5}">
                      <a16:colId xmlns:a16="http://schemas.microsoft.com/office/drawing/2014/main" xmlns="" val="20002"/>
                    </a:ext>
                  </a:extLst>
                </a:gridCol>
              </a:tblGrid>
              <a:tr h="413171">
                <a:tc>
                  <a:txBody>
                    <a:bodyPr/>
                    <a:lstStyle/>
                    <a:p>
                      <a:pPr algn="ctr"/>
                      <a:r>
                        <a:rPr lang="en-US" sz="1800" dirty="0" smtClean="0">
                          <a:effectLst>
                            <a:outerShdw blurRad="38100" dist="38100" dir="2700000" algn="tl">
                              <a:srgbClr val="000000">
                                <a:alpha val="43137"/>
                              </a:srgbClr>
                            </a:outerShdw>
                          </a:effectLst>
                          <a:latin typeface="Calibri" pitchFamily="34" charset="0"/>
                        </a:rPr>
                        <a:t>Amendment</a:t>
                      </a:r>
                      <a:endParaRPr lang="en-US" sz="1800" b="1" dirty="0">
                        <a:effectLst>
                          <a:outerShdw blurRad="38100" dist="38100" dir="2700000" algn="tl">
                            <a:srgbClr val="000000">
                              <a:alpha val="43137"/>
                            </a:srgbClr>
                          </a:outerShdw>
                        </a:effectLst>
                        <a:latin typeface="Calibri"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Calibri" pitchFamily="34" charset="0"/>
                        </a:rPr>
                        <a:t>Contact</a:t>
                      </a:r>
                      <a:endParaRPr lang="en-US" sz="1800" b="1" dirty="0">
                        <a:effectLst>
                          <a:outerShdw blurRad="38100" dist="38100" dir="2700000" algn="tl">
                            <a:srgbClr val="000000">
                              <a:alpha val="43137"/>
                            </a:srgbClr>
                          </a:outerShdw>
                        </a:effectLst>
                        <a:latin typeface="Calibri"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Calibri" pitchFamily="34" charset="0"/>
                        </a:rPr>
                        <a:t>Time Interval</a:t>
                      </a:r>
                      <a:endParaRPr lang="en-US" sz="1800" b="1" dirty="0">
                        <a:effectLst>
                          <a:outerShdw blurRad="38100" dist="38100" dir="2700000" algn="tl">
                            <a:srgbClr val="000000">
                              <a:alpha val="43137"/>
                            </a:srgbClr>
                          </a:outerShdw>
                        </a:effectLst>
                        <a:latin typeface="Calibri" pitchFamily="34" charset="0"/>
                      </a:endParaRPr>
                    </a:p>
                  </a:txBody>
                  <a:tcPr anchor="ctr"/>
                </a:tc>
                <a:extLst>
                  <a:ext uri="{0D108BD9-81ED-4DB2-BD59-A6C34878D82A}">
                    <a16:rowId xmlns:a16="http://schemas.microsoft.com/office/drawing/2014/main" xmlns="" val="10000"/>
                  </a:ext>
                </a:extLst>
              </a:tr>
              <a:tr h="379526">
                <a:tc>
                  <a:txBody>
                    <a:bodyPr/>
                    <a:lstStyle/>
                    <a:p>
                      <a:pPr algn="ctr"/>
                      <a:r>
                        <a:rPr lang="en-US" sz="1800" dirty="0" smtClean="0">
                          <a:latin typeface="Calibri" pitchFamily="34" charset="0"/>
                        </a:rPr>
                        <a:t>Composted</a:t>
                      </a:r>
                      <a:endParaRPr lang="en-US" sz="1800" dirty="0">
                        <a:latin typeface="Calibri" pitchFamily="34" charset="0"/>
                      </a:endParaRPr>
                    </a:p>
                  </a:txBody>
                  <a:tcPr anchor="ctr"/>
                </a:tc>
                <a:tc>
                  <a:txBody>
                    <a:bodyPr/>
                    <a:lstStyle/>
                    <a:p>
                      <a:pPr algn="ctr"/>
                      <a:r>
                        <a:rPr lang="en-US" sz="1800" dirty="0" smtClean="0">
                          <a:latin typeface="Calibri" pitchFamily="34" charset="0"/>
                        </a:rPr>
                        <a:t>Contact</a:t>
                      </a:r>
                      <a:endParaRPr lang="en-US" sz="1800" dirty="0">
                        <a:latin typeface="Calibri" pitchFamily="34" charset="0"/>
                      </a:endParaRPr>
                    </a:p>
                  </a:txBody>
                  <a:tcPr anchor="ctr"/>
                </a:tc>
                <a:tc>
                  <a:txBody>
                    <a:bodyPr/>
                    <a:lstStyle/>
                    <a:p>
                      <a:pPr algn="ctr"/>
                      <a:r>
                        <a:rPr lang="en-US" sz="1800" dirty="0" smtClean="0">
                          <a:latin typeface="Calibri" pitchFamily="34" charset="0"/>
                        </a:rPr>
                        <a:t>0 days</a:t>
                      </a:r>
                      <a:endParaRPr lang="en-US" sz="1800" dirty="0">
                        <a:latin typeface="Calibri" pitchFamily="34" charset="0"/>
                      </a:endParaRPr>
                    </a:p>
                  </a:txBody>
                  <a:tcPr anchor="ctr"/>
                </a:tc>
                <a:extLst>
                  <a:ext uri="{0D108BD9-81ED-4DB2-BD59-A6C34878D82A}">
                    <a16:rowId xmlns:a16="http://schemas.microsoft.com/office/drawing/2014/main" xmlns="" val="10001"/>
                  </a:ext>
                </a:extLst>
              </a:tr>
              <a:tr h="807502">
                <a:tc>
                  <a:txBody>
                    <a:bodyPr/>
                    <a:lstStyle/>
                    <a:p>
                      <a:pPr algn="ctr"/>
                      <a:r>
                        <a:rPr lang="en-US" sz="1800" dirty="0" smtClean="0">
                          <a:latin typeface="Calibri" pitchFamily="34" charset="0"/>
                        </a:rPr>
                        <a:t>Treated by</a:t>
                      </a:r>
                      <a:r>
                        <a:rPr lang="en-US" sz="1800" baseline="0" dirty="0" smtClean="0">
                          <a:latin typeface="Calibri" pitchFamily="34" charset="0"/>
                        </a:rPr>
                        <a:t> physical or chemical means</a:t>
                      </a:r>
                      <a:endParaRPr lang="en-US" sz="1800" dirty="0">
                        <a:latin typeface="Calibri" pitchFamily="34" charset="0"/>
                      </a:endParaRPr>
                    </a:p>
                  </a:txBody>
                  <a:tcPr anchor="ctr"/>
                </a:tc>
                <a:tc>
                  <a:txBody>
                    <a:bodyPr/>
                    <a:lstStyle/>
                    <a:p>
                      <a:pPr algn="ctr"/>
                      <a:r>
                        <a:rPr lang="en-US" sz="1800" dirty="0" smtClean="0">
                          <a:latin typeface="Calibri" pitchFamily="34" charset="0"/>
                        </a:rPr>
                        <a:t>Contact/no contact</a:t>
                      </a:r>
                      <a:endParaRPr lang="en-US" sz="1800" dirty="0">
                        <a:latin typeface="Calibri" pitchFamily="34" charset="0"/>
                      </a:endParaRPr>
                    </a:p>
                  </a:txBody>
                  <a:tcPr anchor="ctr"/>
                </a:tc>
                <a:tc>
                  <a:txBody>
                    <a:bodyPr/>
                    <a:lstStyle/>
                    <a:p>
                      <a:pPr algn="ctr"/>
                      <a:r>
                        <a:rPr lang="en-US" sz="1800" dirty="0" smtClean="0">
                          <a:latin typeface="Calibri" pitchFamily="34" charset="0"/>
                        </a:rPr>
                        <a:t>0 days</a:t>
                      </a:r>
                      <a:endParaRPr lang="en-US" sz="1800" dirty="0">
                        <a:latin typeface="Calibri" pitchFamily="34" charset="0"/>
                      </a:endParaRP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969424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79043" y="0"/>
            <a:ext cx="5143501" cy="6858000"/>
          </a:xfrm>
        </p:spPr>
      </p:pic>
      <p:sp>
        <p:nvSpPr>
          <p:cNvPr id="2" name="Title 1"/>
          <p:cNvSpPr>
            <a:spLocks noGrp="1"/>
          </p:cNvSpPr>
          <p:nvPr>
            <p:ph type="title"/>
          </p:nvPr>
        </p:nvSpPr>
        <p:spPr>
          <a:xfrm>
            <a:off x="1979042" y="274638"/>
            <a:ext cx="5143501" cy="792162"/>
          </a:xfrm>
          <a:solidFill>
            <a:srgbClr val="738F58"/>
          </a:solidFill>
        </p:spPr>
        <p:txBody>
          <a:bodyPr/>
          <a:lstStyle/>
          <a:p>
            <a:pPr algn="ctr"/>
            <a:r>
              <a:rPr lang="en-US" dirty="0" smtClean="0">
                <a:solidFill>
                  <a:schemeClr val="tx1"/>
                </a:solidFill>
              </a:rPr>
              <a:t>Questions?</a:t>
            </a:r>
            <a:endParaRPr lang="en-US" dirty="0">
              <a:solidFill>
                <a:schemeClr val="tx1"/>
              </a:solidFill>
            </a:endParaRPr>
          </a:p>
        </p:txBody>
      </p:sp>
    </p:spTree>
    <p:extLst>
      <p:ext uri="{BB962C8B-B14F-4D97-AF65-F5344CB8AC3E}">
        <p14:creationId xmlns:p14="http://schemas.microsoft.com/office/powerpoint/2010/main" val="168335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i="1" smtClean="0"/>
              <a:t>Listeria monocytogenes</a:t>
            </a:r>
          </a:p>
        </p:txBody>
      </p:sp>
      <p:sp>
        <p:nvSpPr>
          <p:cNvPr id="5123" name="Content Placeholder 2"/>
          <p:cNvSpPr>
            <a:spLocks noGrp="1"/>
          </p:cNvSpPr>
          <p:nvPr>
            <p:ph idx="1"/>
          </p:nvPr>
        </p:nvSpPr>
        <p:spPr>
          <a:xfrm>
            <a:off x="457200" y="1600200"/>
            <a:ext cx="7772400" cy="4191000"/>
          </a:xfrm>
        </p:spPr>
        <p:txBody>
          <a:bodyPr>
            <a:normAutofit/>
          </a:bodyPr>
          <a:lstStyle/>
          <a:p>
            <a:r>
              <a:rPr lang="en-US" altLang="en-US" sz="2800" dirty="0" smtClean="0"/>
              <a:t>Causes </a:t>
            </a:r>
            <a:r>
              <a:rPr lang="en-US" altLang="en-US" sz="2800" dirty="0" err="1"/>
              <a:t>L</a:t>
            </a:r>
            <a:r>
              <a:rPr lang="en-US" altLang="en-US" sz="2800" dirty="0" err="1" smtClean="0"/>
              <a:t>isteriosis</a:t>
            </a:r>
            <a:r>
              <a:rPr lang="en-US" altLang="en-US" sz="2800" dirty="0" smtClean="0"/>
              <a:t> or Listeria infection</a:t>
            </a:r>
          </a:p>
          <a:p>
            <a:r>
              <a:rPr lang="en-US" altLang="en-US" sz="2800" dirty="0"/>
              <a:t>Found in soil and water and some animals, including poultry and </a:t>
            </a:r>
            <a:r>
              <a:rPr lang="en-US" altLang="en-US" sz="2800" dirty="0" smtClean="0"/>
              <a:t>cattle</a:t>
            </a:r>
            <a:endParaRPr lang="en-US" altLang="en-US" sz="2800" dirty="0"/>
          </a:p>
          <a:p>
            <a:r>
              <a:rPr lang="en-US" altLang="en-US" sz="2800" dirty="0" smtClean="0"/>
              <a:t>Caused by eating contaminated food</a:t>
            </a:r>
          </a:p>
          <a:p>
            <a:r>
              <a:rPr lang="en-US" altLang="en-US" sz="2800" dirty="0"/>
              <a:t>Raw milk, soft cheeses, some processed meats, refrigerated smoked seafood, raw </a:t>
            </a:r>
            <a:r>
              <a:rPr lang="en-US" altLang="en-US" sz="2800" dirty="0" smtClean="0"/>
              <a:t>sprouts</a:t>
            </a:r>
          </a:p>
          <a:p>
            <a:r>
              <a:rPr lang="en-US" altLang="en-US" sz="2800" dirty="0" smtClean="0"/>
              <a:t>Can grow even in the refrigerator, and will grow faster at temperatures above 40⁰F </a:t>
            </a:r>
          </a:p>
        </p:txBody>
      </p:sp>
      <p:pic>
        <p:nvPicPr>
          <p:cNvPr id="4" name="Picture 8" descr="http://www.foodpoisonjournal.com/files/2015/04/lister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976300"/>
            <a:ext cx="2327031" cy="16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20358"/>
            <a:ext cx="1434353" cy="109728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576" y="2667000"/>
            <a:ext cx="1966913" cy="730568"/>
          </a:xfrm>
          <a:prstGeom prst="rect">
            <a:avLst/>
          </a:prstGeom>
        </p:spPr>
      </p:pic>
      <p:sp>
        <p:nvSpPr>
          <p:cNvPr id="7" name="TextBox 6"/>
          <p:cNvSpPr txBox="1"/>
          <p:nvPr/>
        </p:nvSpPr>
        <p:spPr>
          <a:xfrm>
            <a:off x="7682753" y="3397568"/>
            <a:ext cx="1551465" cy="261610"/>
          </a:xfrm>
          <a:prstGeom prst="rect">
            <a:avLst/>
          </a:prstGeom>
          <a:noFill/>
        </p:spPr>
        <p:txBody>
          <a:bodyPr wrap="square" rtlCol="0">
            <a:spAutoFit/>
          </a:bodyPr>
          <a:lstStyle/>
          <a:p>
            <a:r>
              <a:rPr lang="en-US" sz="1100" dirty="0" smtClean="0"/>
              <a:t>Amazon.com</a:t>
            </a:r>
            <a:endParaRPr lang="en-US" sz="1100" dirty="0"/>
          </a:p>
        </p:txBody>
      </p:sp>
    </p:spTree>
    <p:extLst>
      <p:ext uri="{BB962C8B-B14F-4D97-AF65-F5344CB8AC3E}">
        <p14:creationId xmlns:p14="http://schemas.microsoft.com/office/powerpoint/2010/main" val="2311498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Listeria in the News</a:t>
            </a:r>
          </a:p>
        </p:txBody>
      </p:sp>
      <p:sp>
        <p:nvSpPr>
          <p:cNvPr id="7171" name="Content Placeholder 2"/>
          <p:cNvSpPr>
            <a:spLocks noGrp="1"/>
          </p:cNvSpPr>
          <p:nvPr>
            <p:ph idx="1"/>
          </p:nvPr>
        </p:nvSpPr>
        <p:spPr/>
        <p:txBody>
          <a:bodyPr>
            <a:normAutofit fontScale="92500"/>
          </a:bodyPr>
          <a:lstStyle/>
          <a:p>
            <a:r>
              <a:rPr lang="en-US" altLang="en-US" sz="2800" b="1" dirty="0" smtClean="0"/>
              <a:t>2016 </a:t>
            </a:r>
            <a:r>
              <a:rPr lang="en-US" altLang="en-US" sz="2800" dirty="0" smtClean="0"/>
              <a:t>Packaged salads reaching 19 people in 9 states (MO, MI, IN, OH, PA, NY, NJ, CT, MA). 19 hospitalizations and 1 death.</a:t>
            </a:r>
          </a:p>
          <a:p>
            <a:r>
              <a:rPr lang="en-US" altLang="en-US" sz="2800" b="1" dirty="0" smtClean="0"/>
              <a:t>2015 </a:t>
            </a:r>
            <a:r>
              <a:rPr lang="en-US" altLang="en-US" sz="2800" dirty="0" smtClean="0"/>
              <a:t>Caramel apples reaching 35 people in 12 states (WA, CAL, NV, UT, AZ, NM, CO, TX, MO, MN, WI, NC). 34 hospitalizations and 7 deaths.</a:t>
            </a:r>
            <a:endParaRPr lang="en-US" altLang="en-US" sz="2800" b="1" dirty="0" smtClean="0"/>
          </a:p>
          <a:p>
            <a:r>
              <a:rPr lang="en-US" altLang="en-US" sz="2800" b="1" dirty="0" smtClean="0"/>
              <a:t>2013 </a:t>
            </a:r>
            <a:r>
              <a:rPr lang="en-US" altLang="en-US" sz="2800" dirty="0" smtClean="0"/>
              <a:t>Frozen vegetables reaching nine people in four states CT, MD, WA, CA. All hospitalized, three deaths (two were in MD but </a:t>
            </a:r>
            <a:r>
              <a:rPr lang="en-US" altLang="en-US" sz="2800" dirty="0" err="1" smtClean="0"/>
              <a:t>listeriosis</a:t>
            </a:r>
            <a:r>
              <a:rPr lang="en-US" altLang="en-US" sz="2800" dirty="0" smtClean="0"/>
              <a:t> not the direct cause). </a:t>
            </a:r>
            <a:endParaRPr lang="en-US" altLang="en-US" sz="2800" b="1" dirty="0" smtClean="0"/>
          </a:p>
          <a:p>
            <a:r>
              <a:rPr lang="en-US" altLang="en-US" sz="2800" b="1" dirty="0" smtClean="0"/>
              <a:t>2011 </a:t>
            </a:r>
            <a:r>
              <a:rPr lang="en-US" altLang="en-US" sz="2800" dirty="0" smtClean="0"/>
              <a:t>Whole cantaloupes reaching 147 in 28 states. 143 hospitalizations, 33 deaths</a:t>
            </a:r>
            <a:endParaRPr lang="en-US" altLang="en-US" sz="2800" b="1" dirty="0" smtClean="0"/>
          </a:p>
          <a:p>
            <a:endParaRPr lang="en-US" altLang="en-US" dirty="0" smtClean="0"/>
          </a:p>
        </p:txBody>
      </p:sp>
    </p:spTree>
    <p:extLst>
      <p:ext uri="{BB962C8B-B14F-4D97-AF65-F5344CB8AC3E}">
        <p14:creationId xmlns:p14="http://schemas.microsoft.com/office/powerpoint/2010/main" val="299437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Salmonella</a:t>
            </a:r>
            <a:endParaRPr lang="en-US" dirty="0"/>
          </a:p>
        </p:txBody>
      </p:sp>
      <p:sp>
        <p:nvSpPr>
          <p:cNvPr id="3" name="Content Placeholder 2"/>
          <p:cNvSpPr>
            <a:spLocks noGrp="1"/>
          </p:cNvSpPr>
          <p:nvPr>
            <p:ph idx="1"/>
          </p:nvPr>
        </p:nvSpPr>
        <p:spPr/>
        <p:txBody>
          <a:bodyPr>
            <a:normAutofit/>
          </a:bodyPr>
          <a:lstStyle/>
          <a:p>
            <a:r>
              <a:rPr lang="en-US" sz="2800" dirty="0" smtClean="0"/>
              <a:t>Salmonellosis is the most frequently reported case of foodborne illness</a:t>
            </a:r>
          </a:p>
          <a:p>
            <a:r>
              <a:rPr lang="en-US" sz="2800" dirty="0" smtClean="0"/>
              <a:t>Over 2,300 types</a:t>
            </a:r>
          </a:p>
          <a:p>
            <a:r>
              <a:rPr lang="en-US" sz="2800" dirty="0" smtClean="0"/>
              <a:t>Annual U.S. estimates:</a:t>
            </a:r>
          </a:p>
          <a:p>
            <a:pPr lvl="1"/>
            <a:r>
              <a:rPr lang="en-US" sz="2800" dirty="0" smtClean="0"/>
              <a:t>One million foodborne illnesses</a:t>
            </a:r>
          </a:p>
          <a:p>
            <a:pPr lvl="1"/>
            <a:r>
              <a:rPr lang="en-US" sz="2800" dirty="0" smtClean="0"/>
              <a:t>19,000 hospitalizations</a:t>
            </a:r>
          </a:p>
          <a:p>
            <a:pPr lvl="1"/>
            <a:r>
              <a:rPr lang="en-US" sz="2800" dirty="0" smtClean="0"/>
              <a:t>380 deaths</a:t>
            </a:r>
          </a:p>
          <a:p>
            <a:r>
              <a:rPr lang="en-US" sz="2800" dirty="0" smtClean="0"/>
              <a:t>Diarrhea, fever, abdominal pain for 4-7 days</a:t>
            </a:r>
            <a:endParaRPr lang="en-US" sz="2800" dirty="0"/>
          </a:p>
          <a:p>
            <a:r>
              <a:rPr lang="en-US" sz="2800" dirty="0" smtClean="0"/>
              <a:t>Foods of animal origin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4648200"/>
            <a:ext cx="1374038" cy="1752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3057056"/>
            <a:ext cx="1703865" cy="1276350"/>
          </a:xfrm>
          <a:prstGeom prst="rect">
            <a:avLst/>
          </a:prstGeom>
        </p:spPr>
      </p:pic>
      <p:sp>
        <p:nvSpPr>
          <p:cNvPr id="6" name="TextBox 5"/>
          <p:cNvSpPr txBox="1"/>
          <p:nvPr/>
        </p:nvSpPr>
        <p:spPr>
          <a:xfrm>
            <a:off x="6381373" y="4310390"/>
            <a:ext cx="1551465" cy="261610"/>
          </a:xfrm>
          <a:prstGeom prst="rect">
            <a:avLst/>
          </a:prstGeom>
          <a:noFill/>
        </p:spPr>
        <p:txBody>
          <a:bodyPr wrap="square" rtlCol="0">
            <a:spAutoFit/>
          </a:bodyPr>
          <a:lstStyle/>
          <a:p>
            <a:r>
              <a:rPr lang="en-US" sz="1100" dirty="0" smtClean="0"/>
              <a:t>Encyclopedia Britannica</a:t>
            </a:r>
            <a:endParaRPr lang="en-US" sz="1100" dirty="0"/>
          </a:p>
        </p:txBody>
      </p:sp>
      <p:sp>
        <p:nvSpPr>
          <p:cNvPr id="7" name="TextBox 6"/>
          <p:cNvSpPr txBox="1"/>
          <p:nvPr/>
        </p:nvSpPr>
        <p:spPr>
          <a:xfrm>
            <a:off x="7848600" y="6373387"/>
            <a:ext cx="1551465" cy="261610"/>
          </a:xfrm>
          <a:prstGeom prst="rect">
            <a:avLst/>
          </a:prstGeom>
          <a:noFill/>
        </p:spPr>
        <p:txBody>
          <a:bodyPr wrap="square" rtlCol="0">
            <a:spAutoFit/>
          </a:bodyPr>
          <a:lstStyle/>
          <a:p>
            <a:r>
              <a:rPr lang="en-US" sz="1100" dirty="0" smtClean="0"/>
              <a:t>Amazon.com</a:t>
            </a:r>
            <a:endParaRPr lang="en-US" sz="11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2179" y="1019175"/>
            <a:ext cx="1097280" cy="1524000"/>
          </a:xfrm>
          <a:prstGeom prst="rect">
            <a:avLst/>
          </a:prstGeom>
        </p:spPr>
      </p:pic>
      <p:sp>
        <p:nvSpPr>
          <p:cNvPr id="10" name="TextBox 9"/>
          <p:cNvSpPr txBox="1"/>
          <p:nvPr/>
        </p:nvSpPr>
        <p:spPr>
          <a:xfrm>
            <a:off x="7543800" y="2543175"/>
            <a:ext cx="1600200" cy="430887"/>
          </a:xfrm>
          <a:prstGeom prst="rect">
            <a:avLst/>
          </a:prstGeom>
          <a:noFill/>
        </p:spPr>
        <p:txBody>
          <a:bodyPr wrap="square" rtlCol="0">
            <a:spAutoFit/>
          </a:bodyPr>
          <a:lstStyle/>
          <a:p>
            <a:pPr algn="ctr"/>
            <a:r>
              <a:rPr lang="en-US" sz="1100" dirty="0" smtClean="0"/>
              <a:t>Scientific Institute of Public Health</a:t>
            </a:r>
            <a:endParaRPr lang="en-US" sz="1100" dirty="0"/>
          </a:p>
        </p:txBody>
      </p:sp>
    </p:spTree>
    <p:extLst>
      <p:ext uri="{BB962C8B-B14F-4D97-AF65-F5344CB8AC3E}">
        <p14:creationId xmlns:p14="http://schemas.microsoft.com/office/powerpoint/2010/main" val="1974043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Salmonella in the News</a:t>
            </a:r>
            <a:endParaRPr lang="en-US" dirty="0"/>
          </a:p>
        </p:txBody>
      </p:sp>
      <p:sp>
        <p:nvSpPr>
          <p:cNvPr id="3" name="Content Placeholder 2"/>
          <p:cNvSpPr>
            <a:spLocks noGrp="1"/>
          </p:cNvSpPr>
          <p:nvPr>
            <p:ph idx="1"/>
          </p:nvPr>
        </p:nvSpPr>
        <p:spPr/>
        <p:txBody>
          <a:bodyPr>
            <a:normAutofit/>
          </a:bodyPr>
          <a:lstStyle/>
          <a:p>
            <a:r>
              <a:rPr lang="en-US" sz="2800" b="1" dirty="0" smtClean="0"/>
              <a:t>2016 </a:t>
            </a:r>
            <a:r>
              <a:rPr lang="en-US" sz="2800" dirty="0" smtClean="0"/>
              <a:t>in sprouts reaching 36 people in 9 states. Seven hospitalizations, no deaths</a:t>
            </a:r>
          </a:p>
          <a:p>
            <a:r>
              <a:rPr lang="en-US" sz="2800" b="1" dirty="0" smtClean="0"/>
              <a:t>2016 </a:t>
            </a:r>
            <a:r>
              <a:rPr lang="en-US" sz="2800" dirty="0" smtClean="0"/>
              <a:t>sprouts reaching 26 people in 12 states including MD. Eight hospitalizations, no deaths.</a:t>
            </a:r>
          </a:p>
          <a:p>
            <a:r>
              <a:rPr lang="en-US" sz="2800" b="1" dirty="0" smtClean="0"/>
              <a:t>2015 </a:t>
            </a:r>
            <a:r>
              <a:rPr lang="en-US" sz="2800" dirty="0" smtClean="0"/>
              <a:t>cucumbers reaching 907 people in 40 states. 204 hospitalizations, six deaths.</a:t>
            </a:r>
          </a:p>
          <a:p>
            <a:r>
              <a:rPr lang="en-US" sz="2800" b="1" dirty="0" smtClean="0"/>
              <a:t>2014 </a:t>
            </a:r>
            <a:r>
              <a:rPr lang="en-US" sz="2800" dirty="0" smtClean="0"/>
              <a:t>cucumbers reaching 275 people in 29 states and D.C. 48 hospitalized, one death. </a:t>
            </a:r>
            <a:r>
              <a:rPr lang="en-US" sz="2800" i="1" dirty="0" smtClean="0"/>
              <a:t>Traced back to Delmarva.</a:t>
            </a:r>
            <a:endParaRPr lang="en-US" sz="2800" b="1" dirty="0"/>
          </a:p>
        </p:txBody>
      </p:sp>
    </p:spTree>
    <p:extLst>
      <p:ext uri="{BB962C8B-B14F-4D97-AF65-F5344CB8AC3E}">
        <p14:creationId xmlns:p14="http://schemas.microsoft.com/office/powerpoint/2010/main" val="67179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152400"/>
            <a:ext cx="8686800" cy="914400"/>
          </a:xfrm>
        </p:spPr>
        <p:txBody>
          <a:bodyPr lIns="90488" tIns="44450" rIns="90488" bIns="44450">
            <a:noAutofit/>
          </a:bodyPr>
          <a:lstStyle/>
          <a:p>
            <a:pPr eaLnBrk="1" hangingPunct="1">
              <a:defRPr/>
            </a:pPr>
            <a:r>
              <a:rPr lang="en-US" sz="6000" baseline="-25000" dirty="0" smtClean="0"/>
              <a:t>Fresh Fruit and Vegetable Causes and Concerns</a:t>
            </a:r>
          </a:p>
        </p:txBody>
      </p:sp>
      <p:sp>
        <p:nvSpPr>
          <p:cNvPr id="14339" name="Rectangle 3"/>
          <p:cNvSpPr>
            <a:spLocks noGrp="1" noChangeArrowheads="1"/>
          </p:cNvSpPr>
          <p:nvPr>
            <p:ph idx="1"/>
          </p:nvPr>
        </p:nvSpPr>
        <p:spPr>
          <a:xfrm>
            <a:off x="457200" y="1486504"/>
            <a:ext cx="4343400" cy="4907023"/>
          </a:xfrm>
        </p:spPr>
        <p:txBody>
          <a:bodyPr lIns="90488" tIns="44450" rIns="90488" bIns="44450">
            <a:normAutofit/>
          </a:bodyPr>
          <a:lstStyle/>
          <a:p>
            <a:pPr marL="0" indent="0" eaLnBrk="1" hangingPunct="1">
              <a:lnSpc>
                <a:spcPct val="75000"/>
              </a:lnSpc>
              <a:spcBef>
                <a:spcPct val="50000"/>
              </a:spcBef>
              <a:buNone/>
              <a:defRPr/>
            </a:pPr>
            <a:endParaRPr lang="en-US" dirty="0" smtClean="0"/>
          </a:p>
          <a:p>
            <a:pPr marL="0" indent="0" eaLnBrk="1" hangingPunct="1">
              <a:lnSpc>
                <a:spcPct val="75000"/>
              </a:lnSpc>
              <a:spcBef>
                <a:spcPct val="50000"/>
              </a:spcBef>
              <a:defRPr/>
            </a:pPr>
            <a:r>
              <a:rPr lang="en-US" sz="2800" dirty="0" smtClean="0"/>
              <a:t> Grown in an open environment</a:t>
            </a:r>
          </a:p>
          <a:p>
            <a:pPr marL="0" indent="0" eaLnBrk="1" hangingPunct="1">
              <a:lnSpc>
                <a:spcPct val="75000"/>
              </a:lnSpc>
              <a:spcBef>
                <a:spcPct val="50000"/>
              </a:spcBef>
              <a:defRPr/>
            </a:pPr>
            <a:r>
              <a:rPr lang="en-US" sz="2800" dirty="0" smtClean="0"/>
              <a:t> Multiple opportunities for contamination</a:t>
            </a:r>
          </a:p>
          <a:p>
            <a:pPr marL="0" indent="0" eaLnBrk="1" hangingPunct="1">
              <a:lnSpc>
                <a:spcPct val="75000"/>
              </a:lnSpc>
              <a:spcBef>
                <a:spcPct val="50000"/>
              </a:spcBef>
              <a:defRPr/>
            </a:pPr>
            <a:r>
              <a:rPr lang="en-US" sz="2800" dirty="0" smtClean="0"/>
              <a:t> No absolute kill step without damage </a:t>
            </a:r>
          </a:p>
          <a:p>
            <a:pPr marL="0" indent="0" eaLnBrk="1" hangingPunct="1">
              <a:lnSpc>
                <a:spcPct val="75000"/>
              </a:lnSpc>
              <a:spcBef>
                <a:spcPct val="50000"/>
              </a:spcBef>
              <a:defRPr/>
            </a:pPr>
            <a:r>
              <a:rPr lang="en-US" sz="2800" dirty="0" smtClean="0"/>
              <a:t> Likely to be consumed raw</a:t>
            </a:r>
          </a:p>
          <a:p>
            <a:pPr marL="0" indent="0">
              <a:lnSpc>
                <a:spcPct val="75000"/>
              </a:lnSpc>
              <a:spcBef>
                <a:spcPct val="50000"/>
              </a:spcBef>
              <a:defRPr/>
            </a:pPr>
            <a:r>
              <a:rPr lang="en-US" sz="2800" dirty="0" smtClean="0"/>
              <a:t> Yearly </a:t>
            </a:r>
            <a:r>
              <a:rPr lang="en-US" sz="2800" dirty="0"/>
              <a:t>consumption of produce </a:t>
            </a:r>
            <a:r>
              <a:rPr lang="en-US" sz="2800" dirty="0" smtClean="0"/>
              <a:t>increasing</a:t>
            </a:r>
          </a:p>
        </p:txBody>
      </p:sp>
      <p:pic>
        <p:nvPicPr>
          <p:cNvPr id="7172" name="Picture 4" descr="http://www.gimmesomeoven.com/wp-content/uploads/2010/04/fresh-spin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683" y="1621536"/>
            <a:ext cx="2461118" cy="163784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775" y="2678454"/>
            <a:ext cx="2257425" cy="227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
          <p:cNvPicPr>
            <a:picLocks noChangeAspect="1" noChangeArrowheads="1"/>
          </p:cNvPicPr>
          <p:nvPr/>
        </p:nvPicPr>
        <p:blipFill>
          <a:blip r:embed="rId5" cstate="print"/>
          <a:srcRect/>
          <a:stretch>
            <a:fillRect/>
          </a:stretch>
        </p:blipFill>
        <p:spPr bwMode="auto">
          <a:xfrm>
            <a:off x="5082682" y="4619180"/>
            <a:ext cx="2384917" cy="1788687"/>
          </a:xfrm>
          <a:prstGeom prst="rect">
            <a:avLst/>
          </a:prstGeom>
          <a:noFill/>
          <a:ln w="9525">
            <a:noFill/>
            <a:miter lim="800000"/>
            <a:headEnd/>
            <a:tailEnd/>
          </a:ln>
        </p:spPr>
      </p:pic>
    </p:spTree>
    <p:extLst>
      <p:ext uri="{BB962C8B-B14F-4D97-AF65-F5344CB8AC3E}">
        <p14:creationId xmlns:p14="http://schemas.microsoft.com/office/powerpoint/2010/main" val="1956621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Strawberr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Strawberr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2360</TotalTime>
  <Words>6687</Words>
  <Application>Microsoft Office PowerPoint</Application>
  <PresentationFormat>On-screen Show (4:3)</PresentationFormat>
  <Paragraphs>494</Paragraphs>
  <Slides>47</Slides>
  <Notes>23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51" baseType="lpstr">
      <vt:lpstr>Adjacency</vt:lpstr>
      <vt:lpstr>1_Strawberries</vt:lpstr>
      <vt:lpstr>3_Strawberries</vt:lpstr>
      <vt:lpstr>Slide</vt:lpstr>
      <vt:lpstr>Good Agricultural Practices and Pre-Harvest Contamination</vt:lpstr>
      <vt:lpstr>Hazards in Foods</vt:lpstr>
      <vt:lpstr>Escherichia coli (E. coli)</vt:lpstr>
      <vt:lpstr>E. coli in the News</vt:lpstr>
      <vt:lpstr>Listeria monocytogenes</vt:lpstr>
      <vt:lpstr>Listeria in the News</vt:lpstr>
      <vt:lpstr>Salmonella</vt:lpstr>
      <vt:lpstr>Salmonella in the News</vt:lpstr>
      <vt:lpstr>Fresh Fruit and Vegetable Causes and Concerns</vt:lpstr>
      <vt:lpstr>Is Food Safety Just a Problem for Wholesale Growers? … NO</vt:lpstr>
      <vt:lpstr>The 4 W’s</vt:lpstr>
      <vt:lpstr>PowerPoint Presentation</vt:lpstr>
      <vt:lpstr>Workers Are A Food Safety Concern Because They…</vt:lpstr>
      <vt:lpstr>PowerPoint Presentation</vt:lpstr>
      <vt:lpstr>PowerPoint Presentation</vt:lpstr>
      <vt:lpstr>Resources Provided to Support Food Safety Practices</vt:lpstr>
      <vt:lpstr>Drinking Water &amp; Break Areas</vt:lpstr>
      <vt:lpstr>Proper Use of Toilets</vt:lpstr>
      <vt:lpstr>Worker Clothing</vt:lpstr>
      <vt:lpstr>Worker Illness</vt:lpstr>
      <vt:lpstr>Worker Injury</vt:lpstr>
      <vt:lpstr>How to wash your hands </vt:lpstr>
      <vt:lpstr>When To Wash Your Hands</vt:lpstr>
      <vt:lpstr>What is required of a hand-washing station?</vt:lpstr>
      <vt:lpstr>Water Quality: Uses of water in agriculture</vt:lpstr>
      <vt:lpstr>Water Sources</vt:lpstr>
      <vt:lpstr>Water Uses in Irrigation</vt:lpstr>
      <vt:lpstr>PowerPoint Presentation</vt:lpstr>
      <vt:lpstr>Why Monitor Generic E. coli ?</vt:lpstr>
      <vt:lpstr>Water tests: How often?</vt:lpstr>
      <vt:lpstr>Water Quality Requirements</vt:lpstr>
      <vt:lpstr>Mitigation Strategies</vt:lpstr>
      <vt:lpstr>Wildlife (Wild and Domestic Animals)</vt:lpstr>
      <vt:lpstr>Animals Are A Produce Safety Concern Because They:</vt:lpstr>
      <vt:lpstr>Wildlife on the Farm</vt:lpstr>
      <vt:lpstr>Assessing Risks: Wildlife</vt:lpstr>
      <vt:lpstr>Monitoring Wildlife Activity</vt:lpstr>
      <vt:lpstr>Assessing Risks:  Domesticated Animals</vt:lpstr>
      <vt:lpstr>Pets</vt:lpstr>
      <vt:lpstr>Animal Exclusion and Control</vt:lpstr>
      <vt:lpstr>Waste (animal manure)</vt:lpstr>
      <vt:lpstr>PowerPoint Presentation</vt:lpstr>
      <vt:lpstr>Current Manure Standards</vt:lpstr>
      <vt:lpstr>Compost  vs. Manure</vt:lpstr>
      <vt:lpstr>PowerPoint Presentation</vt:lpstr>
      <vt:lpstr>Compost</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need GAPs?</dc:title>
  <dc:creator>Donna</dc:creator>
  <cp:lastModifiedBy>Everhart, Sarah</cp:lastModifiedBy>
  <cp:revision>117</cp:revision>
  <dcterms:created xsi:type="dcterms:W3CDTF">2013-11-22T02:40:40Z</dcterms:created>
  <dcterms:modified xsi:type="dcterms:W3CDTF">2017-11-28T13:40:27Z</dcterms:modified>
</cp:coreProperties>
</file>