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345" r:id="rId3"/>
    <p:sldId id="332" r:id="rId4"/>
    <p:sldId id="333" r:id="rId5"/>
    <p:sldId id="336" r:id="rId6"/>
    <p:sldId id="334" r:id="rId7"/>
    <p:sldId id="282" r:id="rId8"/>
    <p:sldId id="284" r:id="rId9"/>
    <p:sldId id="337" r:id="rId10"/>
    <p:sldId id="343" r:id="rId11"/>
    <p:sldId id="344" r:id="rId12"/>
    <p:sldId id="346" r:id="rId13"/>
    <p:sldId id="347" r:id="rId14"/>
    <p:sldId id="348" r:id="rId15"/>
    <p:sldId id="349" r:id="rId16"/>
    <p:sldId id="350" r:id="rId17"/>
    <p:sldId id="351" r:id="rId18"/>
    <p:sldId id="352" r:id="rId19"/>
    <p:sldId id="280" r:id="rId20"/>
    <p:sldId id="260" r:id="rId21"/>
    <p:sldId id="295" r:id="rId22"/>
    <p:sldId id="294" r:id="rId23"/>
    <p:sldId id="331" r:id="rId24"/>
    <p:sldId id="330" r:id="rId25"/>
    <p:sldId id="353" r:id="rId26"/>
    <p:sldId id="27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D414DD-F4E8-4D28-8383-AF3EC7BF86CF}" type="datetimeFigureOut">
              <a:rPr lang="en-US" smtClean="0"/>
              <a:pPr/>
              <a:t>2/2/2018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0A3020E-24AB-46FB-8099-704901135C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618BB7-0D58-4189-986B-DA745F64571E}" type="datetimeFigureOut">
              <a:rPr lang="en-US" smtClean="0"/>
              <a:pPr/>
              <a:t>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9BD8B3-CBDA-4426-80AC-3DE9F03B61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9" indent="-175419">
              <a:buFont typeface="Arial" panose="020B0604020202020204" pitchFamily="34" charset="0"/>
              <a:buChar char="•"/>
            </a:pPr>
            <a:r>
              <a:rPr lang="en-US" sz="1100" dirty="0" smtClean="0"/>
              <a:t>The Food Safety Modernization Act (FSMA) was signed into law on January 4, 2011 by President Obama. It is the most sweeping reform of the United States’ food safety laws in over 70 years. The overall objective of FSMA is to focus on prevention of food safety issues. </a:t>
            </a:r>
          </a:p>
          <a:p>
            <a:pPr marL="175419" indent="-175419">
              <a:buFont typeface="Arial" panose="020B0604020202020204" pitchFamily="34" charset="0"/>
              <a:buChar char="•"/>
            </a:pPr>
            <a:r>
              <a:rPr lang="en-US" sz="1100" dirty="0" smtClean="0"/>
              <a:t>There are seven primary rules included within FSMA:</a:t>
            </a:r>
          </a:p>
          <a:p>
            <a:pPr marL="701676" lvl="1" indent="-233892">
              <a:buFont typeface="+mj-lt"/>
              <a:buAutoNum type="arabicPeriod"/>
            </a:pPr>
            <a:r>
              <a:rPr lang="en-US" sz="1100" dirty="0"/>
              <a:t>Produce Safety Rule which includes </a:t>
            </a:r>
            <a:r>
              <a:rPr lang="en-US" sz="1100" dirty="0" smtClean="0"/>
              <a:t>Standards </a:t>
            </a:r>
            <a:r>
              <a:rPr lang="en-US" sz="1100" dirty="0"/>
              <a:t>for the </a:t>
            </a:r>
            <a:r>
              <a:rPr lang="en-US" sz="1100" dirty="0" smtClean="0"/>
              <a:t>Growing</a:t>
            </a:r>
            <a:r>
              <a:rPr lang="en-US" sz="1100" dirty="0"/>
              <a:t>, </a:t>
            </a:r>
            <a:r>
              <a:rPr lang="en-US" sz="1100" dirty="0" smtClean="0"/>
              <a:t>Harvesting</a:t>
            </a:r>
            <a:r>
              <a:rPr lang="en-US" sz="1100" dirty="0"/>
              <a:t>, </a:t>
            </a:r>
            <a:r>
              <a:rPr lang="en-US" sz="1100" dirty="0" smtClean="0"/>
              <a:t>Packing</a:t>
            </a:r>
            <a:r>
              <a:rPr lang="en-US" sz="1100" dirty="0"/>
              <a:t>, and </a:t>
            </a:r>
            <a:r>
              <a:rPr lang="en-US" sz="1100" dirty="0" smtClean="0"/>
              <a:t>Holding </a:t>
            </a:r>
            <a:r>
              <a:rPr lang="en-US" sz="1100" dirty="0"/>
              <a:t>of </a:t>
            </a:r>
            <a:r>
              <a:rPr lang="en-US" sz="1100" dirty="0" smtClean="0"/>
              <a:t>Produce </a:t>
            </a:r>
            <a:r>
              <a:rPr lang="en-US" sz="1100" dirty="0"/>
              <a:t>for </a:t>
            </a:r>
            <a:r>
              <a:rPr lang="en-US" sz="1100" dirty="0" smtClean="0"/>
              <a:t>Human Consumption </a:t>
            </a:r>
            <a:endParaRPr lang="en-US" sz="1100" dirty="0"/>
          </a:p>
          <a:p>
            <a:pPr marL="701676" lvl="1" indent="-233892">
              <a:buFont typeface="+mj-lt"/>
              <a:buAutoNum type="arabicPeriod"/>
            </a:pPr>
            <a:r>
              <a:rPr lang="en-US" sz="1100" dirty="0"/>
              <a:t>Preventive Controls for Human Food</a:t>
            </a:r>
          </a:p>
          <a:p>
            <a:pPr marL="701676" lvl="1" indent="-233892">
              <a:buFont typeface="+mj-lt"/>
              <a:buAutoNum type="arabicPeriod"/>
            </a:pPr>
            <a:r>
              <a:rPr lang="en-US" sz="1100" dirty="0"/>
              <a:t>Preventive Controls for Animal Food</a:t>
            </a:r>
          </a:p>
          <a:p>
            <a:pPr marL="701676" lvl="1" indent="-233892">
              <a:buFont typeface="+mj-lt"/>
              <a:buAutoNum type="arabicPeriod"/>
            </a:pPr>
            <a:r>
              <a:rPr lang="en-US" sz="1100" dirty="0"/>
              <a:t>Foreign Supplier Verification Programs </a:t>
            </a:r>
          </a:p>
          <a:p>
            <a:pPr marL="701676" lvl="1" indent="-233892">
              <a:buFont typeface="+mj-lt"/>
              <a:buAutoNum type="arabicPeriod"/>
            </a:pPr>
            <a:r>
              <a:rPr lang="en-US" sz="1100" dirty="0"/>
              <a:t>Accreditation of Third-Party Auditors/Certification Bodies</a:t>
            </a:r>
          </a:p>
          <a:p>
            <a:pPr marL="701676" lvl="1" indent="-233892">
              <a:buFont typeface="+mj-lt"/>
              <a:buAutoNum type="arabicPeriod"/>
            </a:pPr>
            <a:r>
              <a:rPr lang="en-US" sz="1100" dirty="0"/>
              <a:t>Sanitary Transportation of Human and Animal Food</a:t>
            </a:r>
          </a:p>
          <a:p>
            <a:pPr marL="701676" lvl="1" indent="-233892">
              <a:buFont typeface="+mj-lt"/>
              <a:buAutoNum type="arabicPeriod"/>
            </a:pPr>
            <a:r>
              <a:rPr lang="en-US" sz="1100" dirty="0"/>
              <a:t>Prevention of Intentional Contamination/Adulteration</a:t>
            </a:r>
          </a:p>
          <a:p>
            <a:endParaRPr lang="en-US" sz="1100" dirty="0"/>
          </a:p>
          <a:p>
            <a:pPr defTabSz="935569">
              <a:defRPr/>
            </a:pPr>
            <a:r>
              <a:rPr lang="en-US" sz="1100" b="1" dirty="0">
                <a:solidFill>
                  <a:prstClr val="black"/>
                </a:solidFill>
              </a:rPr>
              <a:t>Additional Resource:</a:t>
            </a:r>
            <a:endParaRPr lang="en-US" sz="1100" dirty="0">
              <a:solidFill>
                <a:prstClr val="black"/>
              </a:solidFill>
            </a:endParaRPr>
          </a:p>
          <a:p>
            <a:pPr marL="175419" indent="-175419">
              <a:buFont typeface="Arial" panose="020B0604020202020204" pitchFamily="34" charset="0"/>
              <a:buChar char="•"/>
            </a:pPr>
            <a:r>
              <a:rPr lang="en-US" sz="1100" dirty="0"/>
              <a:t>FDA Factsheet. </a:t>
            </a:r>
            <a:r>
              <a:rPr lang="en-US" sz="1100" i="1" dirty="0"/>
              <a:t>Background on the Food Safety Modernization Act</a:t>
            </a:r>
            <a:r>
              <a:rPr lang="en-US" sz="1100" dirty="0"/>
              <a:t>. http://www.fda.gov/Food/GuidanceRegulation/FSMA/ucm239907.htm</a:t>
            </a:r>
          </a:p>
        </p:txBody>
      </p:sp>
      <p:sp>
        <p:nvSpPr>
          <p:cNvPr id="4" name="Slide Number Placeholder 3"/>
          <p:cNvSpPr>
            <a:spLocks noGrp="1"/>
          </p:cNvSpPr>
          <p:nvPr>
            <p:ph type="sldNum" sz="quarter" idx="10"/>
          </p:nvPr>
        </p:nvSpPr>
        <p:spPr/>
        <p:txBody>
          <a:bodyPr/>
          <a:lstStyle/>
          <a:p>
            <a:fld id="{230CD445-F6A8-4E13-9804-7D4FBC65558E}" type="slidenum">
              <a:rPr lang="en-US" smtClean="0"/>
              <a:pPr/>
              <a:t>2</a:t>
            </a:fld>
            <a:endParaRPr lang="en-US"/>
          </a:p>
        </p:txBody>
      </p:sp>
    </p:spTree>
    <p:extLst>
      <p:ext uri="{BB962C8B-B14F-4D97-AF65-F5344CB8AC3E}">
        <p14:creationId xmlns:p14="http://schemas.microsoft.com/office/powerpoint/2010/main" val="28540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9730" indent="-179730">
              <a:buFont typeface="Arial" pitchFamily="34" charset="0"/>
              <a:buChar char="•"/>
            </a:pPr>
            <a:r>
              <a:rPr lang="en-US" dirty="0" smtClean="0"/>
              <a:t>Water that is used for harvest</a:t>
            </a:r>
            <a:r>
              <a:rPr lang="en-US" baseline="0" dirty="0" smtClean="0"/>
              <a:t> and postharvest activities must meet the standard of no detectable generic</a:t>
            </a:r>
            <a:r>
              <a:rPr lang="en-US" i="1" baseline="0" dirty="0" smtClean="0"/>
              <a:t> E. coli </a:t>
            </a:r>
            <a:r>
              <a:rPr lang="en-US" i="0" baseline="0" dirty="0" smtClean="0"/>
              <a:t>based on a 100 mL water sample. Untreated surface water must not be used for postharvest uses (</a:t>
            </a:r>
            <a:r>
              <a:rPr lang="pt-BR" dirty="0"/>
              <a:t>§ 112.44(a)</a:t>
            </a:r>
            <a:r>
              <a:rPr lang="pt-BR" dirty="0" smtClean="0"/>
              <a:t>)</a:t>
            </a:r>
            <a:r>
              <a:rPr lang="en-US" baseline="0" dirty="0" smtClean="0"/>
              <a:t>. This is a different microbial criterion than applied to production water (water used during growing activities), as discussed in Part I of this module. </a:t>
            </a:r>
            <a:endParaRPr lang="en-US" dirty="0" smtClean="0"/>
          </a:p>
          <a:p>
            <a:pPr marL="179730" indent="-179730">
              <a:buFont typeface="Arial" pitchFamily="34" charset="0"/>
              <a:buChar char="•"/>
            </a:pPr>
            <a:r>
              <a:rPr lang="en-US" dirty="0"/>
              <a:t>Water quality must be tested using EPA method 1603 (modified </a:t>
            </a:r>
            <a:r>
              <a:rPr lang="en-US" dirty="0" err="1"/>
              <a:t>mTEC</a:t>
            </a:r>
            <a:r>
              <a:rPr lang="en-US" dirty="0"/>
              <a:t>) or an equivalent method </a:t>
            </a:r>
            <a:r>
              <a:rPr lang="en-US" dirty="0" smtClean="0"/>
              <a:t>in accuracy</a:t>
            </a:r>
            <a:r>
              <a:rPr lang="en-US" baseline="0" dirty="0" smtClean="0"/>
              <a:t>, </a:t>
            </a:r>
            <a:r>
              <a:rPr lang="en-US" dirty="0" smtClean="0"/>
              <a:t>precision,</a:t>
            </a:r>
            <a:r>
              <a:rPr lang="en-US" baseline="0" dirty="0" smtClean="0"/>
              <a:t> and sensitivity </a:t>
            </a:r>
            <a:r>
              <a:rPr lang="en-US" dirty="0" smtClean="0"/>
              <a:t>as </a:t>
            </a:r>
            <a:r>
              <a:rPr lang="en-US" dirty="0"/>
              <a:t>described in </a:t>
            </a:r>
            <a:r>
              <a:rPr lang="pt-BR" dirty="0"/>
              <a:t>§§ 112.151(a) and (b). </a:t>
            </a:r>
            <a:endParaRPr lang="pt-BR" dirty="0" smtClean="0"/>
          </a:p>
          <a:p>
            <a:pPr marL="179730" indent="-179730">
              <a:buFont typeface="Arial" pitchFamily="34" charset="0"/>
              <a:buChar char="•"/>
            </a:pPr>
            <a:r>
              <a:rPr lang="pt-BR" dirty="0" smtClean="0"/>
              <a:t>§§ </a:t>
            </a:r>
            <a:r>
              <a:rPr lang="pt-BR" dirty="0"/>
              <a:t>112.44(a)(1) to (4) </a:t>
            </a:r>
            <a:r>
              <a:rPr lang="pt-BR" dirty="0" smtClean="0"/>
              <a:t>explicitly </a:t>
            </a:r>
            <a:r>
              <a:rPr lang="pt-BR" dirty="0"/>
              <a:t>covers certain postharvest uses</a:t>
            </a:r>
            <a:r>
              <a:rPr lang="en-US" dirty="0"/>
              <a:t>:</a:t>
            </a:r>
          </a:p>
          <a:p>
            <a:pPr marL="718921" lvl="1" indent="-239641">
              <a:buFont typeface="Arial" panose="020B0604020202020204" pitchFamily="34" charset="0"/>
              <a:buChar char="•"/>
            </a:pPr>
            <a:r>
              <a:rPr lang="en-US" dirty="0"/>
              <a:t>Used as sprout irrigation </a:t>
            </a:r>
            <a:r>
              <a:rPr lang="en-US" dirty="0" smtClean="0"/>
              <a:t>water</a:t>
            </a:r>
            <a:r>
              <a:rPr lang="en-US" i="1" dirty="0" smtClean="0"/>
              <a:t>.</a:t>
            </a:r>
            <a:r>
              <a:rPr lang="en-US" i="1" baseline="0" dirty="0" smtClean="0"/>
              <a:t>  Please direct any sprout producers to the Sprout Safety Alliance since educational materials have been developed specifically for this commodity.</a:t>
            </a:r>
          </a:p>
          <a:p>
            <a:pPr marL="718921" lvl="1" indent="-239641">
              <a:buFont typeface="Arial" panose="020B0604020202020204" pitchFamily="34" charset="0"/>
              <a:buChar char="•"/>
            </a:pPr>
            <a:r>
              <a:rPr lang="en-US" dirty="0" smtClean="0"/>
              <a:t>Any</a:t>
            </a:r>
            <a:r>
              <a:rPr lang="en-US" baseline="0" dirty="0" smtClean="0"/>
              <a:t> water that d</a:t>
            </a:r>
            <a:r>
              <a:rPr lang="en-US" dirty="0" smtClean="0"/>
              <a:t>irectly </a:t>
            </a:r>
            <a:r>
              <a:rPr lang="en-US" dirty="0"/>
              <a:t>contacts covered produce during or after harvest </a:t>
            </a:r>
            <a:r>
              <a:rPr lang="en-US" dirty="0" smtClean="0"/>
              <a:t>activities (e.g., washing, hydro-cooling)</a:t>
            </a:r>
          </a:p>
          <a:p>
            <a:pPr marL="718921" lvl="1" indent="-239641">
              <a:buFont typeface="Arial" panose="020B0604020202020204" pitchFamily="34" charset="0"/>
              <a:buChar char="•"/>
            </a:pPr>
            <a:r>
              <a:rPr lang="en-US" dirty="0" smtClean="0"/>
              <a:t>Any water that directly contacts </a:t>
            </a:r>
            <a:r>
              <a:rPr lang="en-US" dirty="0"/>
              <a:t>food contact </a:t>
            </a:r>
            <a:r>
              <a:rPr lang="en-US" dirty="0" smtClean="0"/>
              <a:t>surfaces</a:t>
            </a:r>
          </a:p>
          <a:p>
            <a:pPr marL="718921" lvl="1" indent="-239641" defTabSz="931637">
              <a:buFont typeface="Arial" panose="020B0604020202020204" pitchFamily="34" charset="0"/>
              <a:buChar char="•"/>
              <a:defRPr/>
            </a:pPr>
            <a:r>
              <a:rPr lang="en-US" dirty="0" smtClean="0"/>
              <a:t>Used to make ice that directly contacts covered produce and/or food contact surfaces </a:t>
            </a:r>
          </a:p>
          <a:p>
            <a:pPr marL="718921" lvl="1" indent="-239641">
              <a:buFont typeface="Arial" panose="020B0604020202020204" pitchFamily="34" charset="0"/>
              <a:buChar char="•"/>
            </a:pPr>
            <a:r>
              <a:rPr lang="en-US" dirty="0" smtClean="0"/>
              <a:t>Used </a:t>
            </a:r>
            <a:r>
              <a:rPr lang="en-US" dirty="0"/>
              <a:t>for washing hands during and after harvest activities</a:t>
            </a:r>
          </a:p>
          <a:p>
            <a:pPr marL="179730" indent="-179730">
              <a:buFont typeface="Arial" panose="020B0604020202020204" pitchFamily="34" charset="0"/>
              <a:buChar char="•"/>
            </a:pPr>
            <a:r>
              <a:rPr lang="en-US" dirty="0"/>
              <a:t>If </a:t>
            </a:r>
            <a:r>
              <a:rPr lang="en-US" dirty="0" smtClean="0"/>
              <a:t>generic </a:t>
            </a:r>
            <a:r>
              <a:rPr lang="en-US" i="1" dirty="0"/>
              <a:t>E. coli</a:t>
            </a:r>
            <a:r>
              <a:rPr lang="en-US" dirty="0"/>
              <a:t> </a:t>
            </a:r>
            <a:r>
              <a:rPr lang="en-US" dirty="0" smtClean="0"/>
              <a:t>is</a:t>
            </a:r>
            <a:r>
              <a:rPr lang="en-US" baseline="0" dirty="0" smtClean="0"/>
              <a:t> detected in the </a:t>
            </a:r>
            <a:r>
              <a:rPr lang="en-US" dirty="0" smtClean="0"/>
              <a:t>100 </a:t>
            </a:r>
            <a:r>
              <a:rPr lang="en-US" dirty="0"/>
              <a:t>mL </a:t>
            </a:r>
            <a:r>
              <a:rPr lang="en-US" dirty="0" smtClean="0"/>
              <a:t>water sample or if the agricultural water is determined to not be safe or of adequate sanitary quality for its intended</a:t>
            </a:r>
            <a:r>
              <a:rPr lang="en-US" baseline="0" dirty="0" smtClean="0"/>
              <a:t> use</a:t>
            </a:r>
            <a:r>
              <a:rPr lang="en-US" dirty="0" smtClean="0"/>
              <a:t>, the</a:t>
            </a:r>
            <a:r>
              <a:rPr lang="en-US" baseline="0" dirty="0" smtClean="0"/>
              <a:t> grower</a:t>
            </a:r>
            <a:r>
              <a:rPr lang="en-US" dirty="0" smtClean="0"/>
              <a:t> </a:t>
            </a:r>
            <a:r>
              <a:rPr lang="en-US" dirty="0"/>
              <a:t>must immediately discontinue its use </a:t>
            </a:r>
            <a:r>
              <a:rPr lang="en-US" dirty="0" smtClean="0"/>
              <a:t>(§ </a:t>
            </a:r>
            <a:r>
              <a:rPr lang="en-US" dirty="0"/>
              <a:t>112.45(a)). </a:t>
            </a:r>
          </a:p>
          <a:p>
            <a:pPr marL="179730" indent="-179730">
              <a:buFont typeface="Arial" panose="020B0604020202020204" pitchFamily="34" charset="0"/>
              <a:buChar char="•"/>
            </a:pPr>
            <a:r>
              <a:rPr lang="en-US" dirty="0"/>
              <a:t>Before resuming use of the water source and/or water distribution system for postharvest uses, § 112.45(a) requires </a:t>
            </a:r>
            <a:r>
              <a:rPr lang="en-US" dirty="0" smtClean="0"/>
              <a:t>that</a:t>
            </a:r>
            <a:r>
              <a:rPr lang="en-US" baseline="0" dirty="0" smtClean="0"/>
              <a:t> growers</a:t>
            </a:r>
            <a:r>
              <a:rPr lang="en-US" dirty="0" smtClean="0"/>
              <a:t> either: </a:t>
            </a:r>
            <a:endParaRPr lang="en-US" dirty="0"/>
          </a:p>
          <a:p>
            <a:pPr marL="718921" lvl="1" indent="-239641">
              <a:buFont typeface="+mj-lt"/>
              <a:buAutoNum type="arabicParenR"/>
            </a:pPr>
            <a:r>
              <a:rPr lang="en-US" dirty="0"/>
              <a:t>Re-inspect the entire affected agricultural water system to the extent it is under </a:t>
            </a:r>
            <a:r>
              <a:rPr lang="en-US" dirty="0" smtClean="0"/>
              <a:t>their </a:t>
            </a:r>
            <a:r>
              <a:rPr lang="en-US" dirty="0"/>
              <a:t>control, identify any conditions that are reasonably likely to introduce known or reasonably foreseeable hazards into or onto covered produce or food contact surfaces, make necessary changes, and take adequate measures to determine if </a:t>
            </a:r>
            <a:r>
              <a:rPr lang="en-US" dirty="0" smtClean="0"/>
              <a:t>the </a:t>
            </a:r>
            <a:r>
              <a:rPr lang="en-US" dirty="0"/>
              <a:t>changes were effective and, as applicable, adequately ensure that </a:t>
            </a:r>
            <a:r>
              <a:rPr lang="en-US" dirty="0" smtClean="0"/>
              <a:t>their </a:t>
            </a:r>
            <a:r>
              <a:rPr lang="en-US" dirty="0"/>
              <a:t>agricultural water meets the microbial quality criterion in § 112.44(a); or</a:t>
            </a:r>
          </a:p>
          <a:p>
            <a:pPr marL="718921" lvl="1" indent="-239641">
              <a:buFont typeface="+mj-lt"/>
              <a:buAutoNum type="arabicParenR"/>
            </a:pPr>
            <a:r>
              <a:rPr lang="en-US" dirty="0"/>
              <a:t>Treat the water in accordance with the requirements of § </a:t>
            </a:r>
            <a:r>
              <a:rPr lang="en-US" dirty="0" smtClean="0"/>
              <a:t>112.43.</a:t>
            </a:r>
            <a:endParaRPr lang="en-US" dirty="0"/>
          </a:p>
          <a:p>
            <a:pPr marL="188144" indent="-174682" defTabSz="931637">
              <a:buFont typeface="Arial" panose="020B0604020202020204" pitchFamily="34" charset="0"/>
              <a:buChar char="•"/>
            </a:pPr>
            <a:r>
              <a:rPr lang="pt-BR" b="0" dirty="0" smtClean="0">
                <a:solidFill>
                  <a:schemeClr val="tx1"/>
                </a:solidFill>
              </a:rPr>
              <a:t>§ 112.43</a:t>
            </a:r>
            <a:r>
              <a:rPr lang="en-US" dirty="0"/>
              <a:t>(a)(1) requires that when agricultural water is treated in accordance with § 112.45(a)(2) any method used to treat agricultural water must be effective to make the water safe and of adequate sanitary quality for its intended use and/or meet the relevant microbial quality criteria in § 112.44, as applicable</a:t>
            </a:r>
            <a:r>
              <a:rPr lang="en-US" dirty="0" smtClean="0"/>
              <a:t>.</a:t>
            </a:r>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063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0031" indent="-170031">
              <a:buFont typeface="Arial" panose="020B0604020202020204" pitchFamily="34" charset="0"/>
              <a:buChar char="•"/>
            </a:pPr>
            <a:r>
              <a:rPr lang="en-US" dirty="0"/>
              <a:t>Workers are key to ensuring harvest and postharvest activities are done properly, so they must be trained.  Worker training was covered in </a:t>
            </a:r>
            <a:r>
              <a:rPr lang="en-US" b="1" dirty="0"/>
              <a:t>Module </a:t>
            </a:r>
            <a:r>
              <a:rPr lang="en-US" b="1" dirty="0" smtClean="0"/>
              <a:t>2: Worker</a:t>
            </a:r>
            <a:r>
              <a:rPr lang="en-US" b="1" baseline="0" dirty="0" smtClean="0"/>
              <a:t> Health, Hygiene, and Training</a:t>
            </a:r>
            <a:r>
              <a:rPr lang="en-US" dirty="0" smtClean="0"/>
              <a:t> </a:t>
            </a:r>
            <a:r>
              <a:rPr lang="en-US" dirty="0"/>
              <a:t>but here are some specific requirements that might be valuable to cover again. </a:t>
            </a:r>
          </a:p>
          <a:p>
            <a:pPr marL="170031" indent="-170031" defTabSz="906836">
              <a:buFont typeface="Arial" panose="020B0604020202020204" pitchFamily="34" charset="0"/>
              <a:buChar char="•"/>
              <a:defRPr/>
            </a:pPr>
            <a:r>
              <a:rPr lang="en-US" dirty="0" smtClean="0"/>
              <a:t>§ 112.112 requires immediately prior to and during harvest activities, those subject to the rule must take all measures reasonably necessary to identify, and not harvest, covered produce that is reasonably likely to be contaminated with a known or reasonably foreseeable hazard, including steps to identify and not harvest covered produce that is visibly contaminated with animal excreta. At a minimum, identifying and not harvesting covered produce that is reasonably likely to be contaminated with animal excreta or that is visibly contaminated with animal excreta requires a visual assessment of the growing area and all covered produce to be harvested, regardless of the harvest method used.</a:t>
            </a:r>
          </a:p>
          <a:p>
            <a:pPr marL="170031" indent="-170031">
              <a:buFont typeface="Arial" panose="020B0604020202020204" pitchFamily="34" charset="0"/>
              <a:buChar char="•"/>
            </a:pPr>
            <a:r>
              <a:rPr lang="en-US" dirty="0" smtClean="0"/>
              <a:t>§ 112.113 requires that workers must also harvest covered produce in a manner that protects against</a:t>
            </a:r>
            <a:r>
              <a:rPr lang="en-US" baseline="0" dirty="0" smtClean="0"/>
              <a:t> contamination. </a:t>
            </a:r>
          </a:p>
          <a:p>
            <a:pPr marL="170031" indent="-170031">
              <a:buFont typeface="Arial" panose="020B0604020202020204" pitchFamily="34" charset="0"/>
              <a:buChar char="•"/>
            </a:pPr>
            <a:r>
              <a:rPr lang="en-US" dirty="0" smtClean="0"/>
              <a:t>According to § 112.114, covered produce that drops to the </a:t>
            </a:r>
            <a:r>
              <a:rPr lang="en-US" b="0" dirty="0" smtClean="0"/>
              <a:t>ground</a:t>
            </a:r>
            <a:r>
              <a:rPr lang="en-US" b="1" dirty="0" smtClean="0"/>
              <a:t> </a:t>
            </a:r>
            <a:r>
              <a:rPr lang="en-US" b="0" u="sng" dirty="0" smtClean="0"/>
              <a:t>before or during harvest</a:t>
            </a:r>
            <a:r>
              <a:rPr lang="en-US" b="0" u="none" dirty="0" smtClean="0"/>
              <a:t> </a:t>
            </a:r>
            <a:r>
              <a:rPr lang="en-US" dirty="0" smtClean="0"/>
              <a:t>cannot be distributed (also called </a:t>
            </a:r>
            <a:r>
              <a:rPr lang="en-US" b="1" dirty="0" smtClean="0"/>
              <a:t>dropped covered produce</a:t>
            </a:r>
            <a:r>
              <a:rPr lang="en-US" dirty="0" smtClean="0"/>
              <a:t> in the glossary). Crops that grow underground (such as carrots), crops that grow on the ground (such as cantaloupe), or crops that are intentionally dropped to the ground as part of harvesting (such as almonds) are not included in this dropped covered produce requirement. </a:t>
            </a:r>
            <a:endParaRPr lang="en-US" dirty="0" smtClean="0">
              <a:solidFill>
                <a:prstClr val="black"/>
              </a:solidFill>
            </a:endParaRPr>
          </a:p>
          <a:p>
            <a:pPr marL="170031" indent="-170031" defTabSz="906836">
              <a:buFont typeface="Arial" panose="020B0604020202020204" pitchFamily="34" charset="0"/>
              <a:buChar char="•"/>
              <a:defRPr/>
            </a:pPr>
            <a:r>
              <a:rPr lang="en-US" dirty="0" smtClean="0">
                <a:solidFill>
                  <a:prstClr val="black"/>
                </a:solidFill>
              </a:rPr>
              <a:t>§</a:t>
            </a:r>
            <a:r>
              <a:rPr lang="en-US" baseline="0" dirty="0" smtClean="0"/>
              <a:t> 112.22(b) requires that persons who conduct harvest activities for covered produce must also receive training that includes all of the following: (1) Recognizing covered produce that must not be harvested, including covered produce that may be contaminated with known or reasonably foreseeable hazards</a:t>
            </a:r>
            <a:r>
              <a:rPr lang="en-US" b="0" baseline="0" dirty="0" smtClean="0"/>
              <a:t>; </a:t>
            </a:r>
            <a:r>
              <a:rPr lang="en-US" dirty="0"/>
              <a:t>(2) Inspecting harvest containers and equipment to ensure that they are functioning properly, clean, and maintained so as not to become a source of contamination of covered produce with known or reasonably foreseeable hazards; and (3) Correcting problems with harvest containers or equipment, or reporting such problems to the supervisor (or other responsible party), as appropriate to the person’s job responsibilities.</a:t>
            </a:r>
            <a:r>
              <a:rPr lang="en-US" b="0" baseline="0" dirty="0" smtClean="0"/>
              <a:t> </a:t>
            </a:r>
          </a:p>
          <a:p>
            <a:pPr marL="170031" lvl="1" indent="-170031" defTabSz="906836">
              <a:buFont typeface="Arial" panose="020B0604020202020204" pitchFamily="34" charset="0"/>
              <a:buChar char="•"/>
              <a:defRPr/>
            </a:pPr>
            <a:r>
              <a:rPr lang="en-US" dirty="0" smtClean="0"/>
              <a:t>§ 112.22(a)(1) requires that worker training include principles of food hygiene and food safety. </a:t>
            </a:r>
          </a:p>
          <a:p>
            <a:pPr marL="170031" lvl="1" indent="-170031" defTabSz="906836">
              <a:buFont typeface="Arial" panose="020B0604020202020204" pitchFamily="34" charset="0"/>
              <a:buChar char="•"/>
              <a:defRPr/>
            </a:pPr>
            <a:r>
              <a:rPr lang="en-US" sz="1100" dirty="0" smtClean="0"/>
              <a:t>Worker clothing and equipment are important and there are requirements for hygienic practices (§ 112.32). Dirty clothes, shoes, and gloves can lead to cross-contamination of produce. </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pPr/>
              <a:t>18</a:t>
            </a:fld>
            <a:endParaRPr lang="en-US"/>
          </a:p>
        </p:txBody>
      </p:sp>
    </p:spTree>
    <p:extLst>
      <p:ext uri="{BB962C8B-B14F-4D97-AF65-F5344CB8AC3E}">
        <p14:creationId xmlns:p14="http://schemas.microsoft.com/office/powerpoint/2010/main" val="422826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56" indent="-165256" defTabSz="881365">
              <a:buFont typeface="Arial"/>
              <a:buChar char="•"/>
              <a:defRPr/>
            </a:pPr>
            <a:r>
              <a:rPr lang="en-US" baseline="0" dirty="0" smtClean="0"/>
              <a:t>All workers that handle or contact covered produce or supervise covered activities must be trained (§ 112.22(a)). However, e</a:t>
            </a:r>
            <a:r>
              <a:rPr lang="en-US" dirty="0" smtClean="0"/>
              <a:t>veryone who</a:t>
            </a:r>
            <a:r>
              <a:rPr lang="en-US" baseline="0" dirty="0" smtClean="0"/>
              <a:t> works on the farm should understand the </a:t>
            </a:r>
            <a:r>
              <a:rPr lang="en-US" dirty="0" smtClean="0"/>
              <a:t>company’s food safety policies.</a:t>
            </a:r>
            <a:r>
              <a:rPr lang="en-US" baseline="0" dirty="0" smtClean="0"/>
              <a:t> </a:t>
            </a:r>
          </a:p>
          <a:p>
            <a:pPr marL="165256" indent="-165256" defTabSz="881365">
              <a:buFont typeface="Arial"/>
              <a:buChar char="•"/>
              <a:defRPr/>
            </a:pPr>
            <a:r>
              <a:rPr lang="en-US" baseline="0" dirty="0" smtClean="0"/>
              <a:t>Paid workers, volunteers, interns, pesticide applicators, and even family members can impact the safety of fresh produce. Anyone on the farm who does not wash their hands properly can contaminate produce or </a:t>
            </a:r>
            <a:r>
              <a:rPr lang="en-US" b="1" baseline="0" dirty="0" smtClean="0"/>
              <a:t>food contact surfaces </a:t>
            </a:r>
            <a:r>
              <a:rPr lang="en-US" b="0" baseline="0" dirty="0" smtClean="0"/>
              <a:t>through direct contact</a:t>
            </a:r>
            <a:r>
              <a:rPr lang="en-US" baseline="0" dirty="0" smtClean="0"/>
              <a:t>, or spread contamination indirectly to others by touching door knobs or other non-food contact surfaces. </a:t>
            </a:r>
          </a:p>
          <a:p>
            <a:pPr marL="165256" indent="-165256" defTabSz="881365">
              <a:buFont typeface="Arial"/>
              <a:buChar char="•"/>
              <a:defRPr/>
            </a:pPr>
            <a:r>
              <a:rPr lang="en-US" dirty="0" smtClean="0"/>
              <a:t>Training all members of the farm on food safety helps each employee know their responsibilities and helps identify potential risks that someone else may not see. </a:t>
            </a:r>
            <a:r>
              <a:rPr lang="en-US" baseline="0" dirty="0" smtClean="0"/>
              <a:t>Remember, everyone should be actively involved in identifying and reducing risks. </a:t>
            </a:r>
            <a:endParaRPr lang="en-US" dirty="0" smtClean="0"/>
          </a:p>
          <a:p>
            <a:pPr marL="175419" indent="-175419" defTabSz="935569">
              <a:buFont typeface="Arial" pitchFamily="34" charset="0"/>
              <a:buChar char="•"/>
              <a:defRPr/>
            </a:pPr>
            <a:r>
              <a:rPr lang="en-US" dirty="0" smtClean="0"/>
              <a:t>Most importantly, owners,</a:t>
            </a:r>
            <a:r>
              <a:rPr lang="en-US" baseline="0" dirty="0" smtClean="0"/>
              <a:t> managers, and supervisors need to be committed to food safety AND set a good example for workers and visitors to ensure that their policies are followed.</a:t>
            </a:r>
          </a:p>
          <a:p>
            <a:pPr marL="175419" indent="-175419" defTabSz="935569">
              <a:buFont typeface="Arial" pitchFamily="34" charset="0"/>
              <a:buChar char="•"/>
              <a:defRPr/>
            </a:pPr>
            <a:r>
              <a:rPr lang="en-US" u="sng" dirty="0" smtClean="0"/>
              <a:t>In addition to the training requirements for supervisors of those that handle covered produce during covered activities, § </a:t>
            </a:r>
            <a:r>
              <a:rPr lang="en-US" u="sng" dirty="0"/>
              <a:t>112.22(c) requires that at least one supervisor from the farm complete food safety training at least equivalent to the standardized curriculum recognized by the FDA. This curriculum satisfies that requirement. </a:t>
            </a:r>
            <a:endParaRPr lang="en-US" u="sng"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pPr/>
              <a:t>9</a:t>
            </a:fld>
            <a:endParaRPr lang="en-US"/>
          </a:p>
        </p:txBody>
      </p:sp>
    </p:spTree>
    <p:extLst>
      <p:ext uri="{BB962C8B-B14F-4D97-AF65-F5344CB8AC3E}">
        <p14:creationId xmlns:p14="http://schemas.microsoft.com/office/powerpoint/2010/main" val="248031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56" indent="-165256" defTabSz="881365">
              <a:buFont typeface="Arial" panose="020B0604020202020204" pitchFamily="34" charset="0"/>
              <a:buChar char="•"/>
              <a:defRPr/>
            </a:pPr>
            <a:r>
              <a:rPr lang="en-US" sz="1100" dirty="0" smtClean="0"/>
              <a:t>§ 112.32 lists required practices that must be followed by workers, including:</a:t>
            </a:r>
          </a:p>
          <a:p>
            <a:pPr marL="605938" lvl="1" indent="-165256">
              <a:buFont typeface="Courier New" panose="02070309020205020404" pitchFamily="49" charset="0"/>
              <a:buChar char="o"/>
            </a:pPr>
            <a:r>
              <a:rPr lang="en-US" sz="1100" dirty="0" smtClean="0"/>
              <a:t>Maintaining adequate personal cleanliness to protect against contamination of covered produce and food contact surfaces</a:t>
            </a:r>
          </a:p>
          <a:p>
            <a:pPr marL="605938" lvl="1" indent="-165256">
              <a:buFont typeface="Courier New" panose="02070309020205020404" pitchFamily="49" charset="0"/>
              <a:buChar char="o"/>
            </a:pPr>
            <a:r>
              <a:rPr lang="en-US" sz="1100" dirty="0" smtClean="0"/>
              <a:t>Avoiding contact with animals, other than working animals, and taking appropriate steps to minimize the likelihood of contamination of covered produce when in direct contact with working animals</a:t>
            </a:r>
          </a:p>
          <a:p>
            <a:pPr marL="605938" lvl="1" indent="-165256">
              <a:buFont typeface="Courier New" panose="02070309020205020404" pitchFamily="49" charset="0"/>
              <a:buChar char="o"/>
            </a:pPr>
            <a:r>
              <a:rPr lang="en-US" sz="1100" dirty="0" smtClean="0"/>
              <a:t>Washing hands, discussed on the slide </a:t>
            </a:r>
            <a:r>
              <a:rPr lang="en-US" sz="1100" i="1" dirty="0" smtClean="0"/>
              <a:t>When Must Hands Be Washed?</a:t>
            </a:r>
          </a:p>
          <a:p>
            <a:pPr marL="605938" lvl="1" indent="-165256">
              <a:buFont typeface="Courier New" panose="02070309020205020404" pitchFamily="49" charset="0"/>
              <a:buChar char="o"/>
            </a:pPr>
            <a:r>
              <a:rPr lang="en-US" sz="1100" dirty="0" smtClean="0"/>
              <a:t>Maintaining gloves in intact and sanitary condition </a:t>
            </a:r>
          </a:p>
          <a:p>
            <a:pPr marL="605938" lvl="1" indent="-165256">
              <a:buFont typeface="Courier New" panose="02070309020205020404" pitchFamily="49" charset="0"/>
              <a:buChar char="o"/>
            </a:pPr>
            <a:r>
              <a:rPr lang="en-US" sz="1100" dirty="0" smtClean="0"/>
              <a:t>Removing or covering hand jewelry that cannot be adequately cleaned and sanitized during periods in which covered produce is handled</a:t>
            </a:r>
          </a:p>
          <a:p>
            <a:pPr marL="605938" lvl="1" indent="-165256">
              <a:buFont typeface="Courier New" panose="02070309020205020404" pitchFamily="49" charset="0"/>
              <a:buChar char="o"/>
            </a:pPr>
            <a:r>
              <a:rPr lang="en-US" sz="1100" dirty="0" smtClean="0"/>
              <a:t>Not eating, chewing gum, or using tobacco products in an area used for a covered activity </a:t>
            </a:r>
          </a:p>
          <a:p>
            <a:pPr marL="440682" lvl="1"/>
            <a:endParaRPr lang="en-US" sz="1100" dirty="0" smtClean="0"/>
          </a:p>
          <a:p>
            <a:pPr marL="275427" indent="-275427">
              <a:buFont typeface="Arial" panose="020B0604020202020204" pitchFamily="34" charset="0"/>
              <a:buChar char="•"/>
            </a:pPr>
            <a:r>
              <a:rPr lang="en-US" dirty="0" smtClean="0"/>
              <a:t>Other important subjects to include in a training program are:</a:t>
            </a:r>
          </a:p>
          <a:p>
            <a:pPr marL="643203" lvl="1" indent="-175419">
              <a:buFont typeface="Courier New" panose="02070309020205020404" pitchFamily="49" charset="0"/>
              <a:buChar char="o"/>
            </a:pPr>
            <a:r>
              <a:rPr lang="en-US" baseline="0" dirty="0" smtClean="0"/>
              <a:t>What to do if they become ill or experience an injury while working, how to locate the first aid kit, how to handle cuts or injuries, and how to report an injury/illness</a:t>
            </a:r>
          </a:p>
          <a:p>
            <a:pPr marL="643203" lvl="1" indent="-175419">
              <a:buFont typeface="Courier New" panose="02070309020205020404" pitchFamily="49" charset="0"/>
              <a:buChar char="o"/>
            </a:pPr>
            <a:r>
              <a:rPr lang="en-US" baseline="0" dirty="0" smtClean="0"/>
              <a:t>Specific food safety policies and practices that apply to their daily tasks </a:t>
            </a:r>
          </a:p>
          <a:p>
            <a:pPr marL="643203" lvl="1" indent="-175419">
              <a:buFont typeface="Courier New" panose="02070309020205020404" pitchFamily="49" charset="0"/>
              <a:buChar char="o"/>
            </a:pPr>
            <a:r>
              <a:rPr lang="en-US" baseline="0" dirty="0" smtClean="0"/>
              <a:t>Who to tell if they see a food safety risk and that their managers will take this seriously</a:t>
            </a:r>
          </a:p>
          <a:p>
            <a:pPr marL="643203" lvl="1" indent="-175419">
              <a:buFont typeface="Courier New" panose="02070309020205020404" pitchFamily="49" charset="0"/>
              <a:buChar char="o"/>
            </a:pPr>
            <a:r>
              <a:rPr lang="en-US" baseline="0" dirty="0" smtClean="0"/>
              <a:t>Consider positive reinforcement for reporting a food safety risk or following safe procedures.  For example, farm hats for those who set good examples and follow outlined procedures.</a:t>
            </a:r>
            <a:endParaRPr lang="en-US" sz="1100"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pPr/>
              <a:t>10</a:t>
            </a:fld>
            <a:endParaRPr lang="en-US"/>
          </a:p>
        </p:txBody>
      </p:sp>
    </p:spTree>
    <p:extLst>
      <p:ext uri="{BB962C8B-B14F-4D97-AF65-F5344CB8AC3E}">
        <p14:creationId xmlns:p14="http://schemas.microsoft.com/office/powerpoint/2010/main" val="95770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2" indent="-174692">
              <a:buFont typeface="Arial" pitchFamily="34" charset="0"/>
              <a:buChar char="•"/>
            </a:pPr>
            <a:r>
              <a:rPr lang="en-US" baseline="0" dirty="0" smtClean="0"/>
              <a:t>As a reminder, </a:t>
            </a:r>
            <a:r>
              <a:rPr lang="en-US" sz="1100" dirty="0" smtClean="0">
                <a:solidFill>
                  <a:prstClr val="black"/>
                </a:solidFill>
              </a:rPr>
              <a:t>§ </a:t>
            </a:r>
            <a:r>
              <a:rPr lang="en-US" baseline="0" dirty="0" smtClean="0"/>
              <a:t>112.51(b) defines</a:t>
            </a:r>
            <a:r>
              <a:rPr lang="en-US" sz="1100" dirty="0" smtClean="0"/>
              <a:t> </a:t>
            </a:r>
            <a:r>
              <a:rPr lang="en-US" sz="1100" u="sng" dirty="0" smtClean="0"/>
              <a:t>untreated</a:t>
            </a:r>
            <a:r>
              <a:rPr lang="en-US" sz="1100" dirty="0" smtClean="0"/>
              <a:t> soil amendments. </a:t>
            </a:r>
            <a:endParaRPr lang="en-US" b="0" baseline="0" dirty="0" smtClean="0"/>
          </a:p>
          <a:p>
            <a:pPr marL="174692" indent="-174692">
              <a:buFont typeface="Arial" pitchFamily="34" charset="0"/>
              <a:buChar char="•"/>
            </a:pPr>
            <a:r>
              <a:rPr lang="en-US" b="0" baseline="0" dirty="0" smtClean="0"/>
              <a:t>Raw manure, aged manure (meaning no specific process, such as composting, has been followed), untreated slurry, agricultural teas from raw manure, and other raw or incompletely treated products (such as untreated bone meal and blood meal) are examples of higher risk soil amendments. </a:t>
            </a:r>
          </a:p>
          <a:p>
            <a:pPr marL="174692" indent="-174692">
              <a:buFont typeface="Arial" pitchFamily="34" charset="0"/>
              <a:buChar char="•"/>
            </a:pPr>
            <a:r>
              <a:rPr lang="en-US" b="0" baseline="0" dirty="0" smtClean="0"/>
              <a:t>If a treated soil amendment is mixed with raw manure or incompletely treated manure by accident (or intentionally), or if you have reason to suspect a finished compost has become contaminated, it must be handled as a raw, untreated soil amendment (</a:t>
            </a:r>
            <a:r>
              <a:rPr lang="en-US" sz="1100" dirty="0" smtClean="0">
                <a:solidFill>
                  <a:prstClr val="black"/>
                </a:solidFill>
              </a:rPr>
              <a:t>§ </a:t>
            </a:r>
            <a:r>
              <a:rPr lang="en-US" sz="1100" dirty="0" smtClean="0"/>
              <a:t>112.52).</a:t>
            </a:r>
            <a:endParaRPr lang="en-US" b="0" baseline="0" dirty="0" smtClean="0"/>
          </a:p>
          <a:p>
            <a:pPr marL="174692" indent="-174692">
              <a:buFont typeface="Arial" pitchFamily="34" charset="0"/>
              <a:buChar char="•"/>
            </a:pPr>
            <a:r>
              <a:rPr lang="en-US" b="0" baseline="0" dirty="0" smtClean="0"/>
              <a:t>There are treatment options, such as composting or heat treatments, that will reduce </a:t>
            </a:r>
            <a:r>
              <a:rPr lang="en-US" baseline="0" dirty="0" smtClean="0"/>
              <a:t>food safety risks. The FSMA Produce Safety Rule standards for </a:t>
            </a:r>
            <a:r>
              <a:rPr lang="en-US" b="0" baseline="0" dirty="0" smtClean="0"/>
              <a:t>composting </a:t>
            </a:r>
            <a:r>
              <a:rPr lang="en-US" baseline="0" dirty="0" smtClean="0"/>
              <a:t>processes will be outlined in the next slides. </a:t>
            </a:r>
          </a:p>
          <a:p>
            <a:pPr marL="174692" indent="-174692">
              <a:buFont typeface="Arial" pitchFamily="34" charset="0"/>
              <a:buChar char="•"/>
            </a:pPr>
            <a:endParaRPr lang="en-US" baseline="0" dirty="0" smtClean="0"/>
          </a:p>
          <a:p>
            <a:r>
              <a:rPr lang="en-US" b="1" baseline="0" dirty="0" smtClean="0"/>
              <a:t>Additional Resources:</a:t>
            </a:r>
          </a:p>
          <a:p>
            <a:pPr marL="165256" indent="-165256">
              <a:buFont typeface="Arial" panose="020B0604020202020204" pitchFamily="34" charset="0"/>
              <a:buChar char="•"/>
            </a:pPr>
            <a:r>
              <a:rPr lang="en-US" sz="1100" dirty="0" smtClean="0"/>
              <a:t>Jiang, X., Morgan, J., &amp; Doyle, M.P. (2002). Fate of </a:t>
            </a:r>
            <a:r>
              <a:rPr lang="en-US" sz="1100" i="1" dirty="0" smtClean="0"/>
              <a:t>Escherichia coli </a:t>
            </a:r>
            <a:r>
              <a:rPr lang="en-US" sz="1100" dirty="0" smtClean="0"/>
              <a:t>O157:H7 in Manure‐Amended Soil. </a:t>
            </a:r>
            <a:r>
              <a:rPr lang="en-US" sz="1100" i="1" dirty="0" smtClean="0"/>
              <a:t>App Environ Micro, </a:t>
            </a:r>
            <a:r>
              <a:rPr lang="en-US" sz="1100" dirty="0" smtClean="0"/>
              <a:t>68(5), 2605–2609.</a:t>
            </a:r>
          </a:p>
          <a:p>
            <a:pPr marL="165256" indent="-165256">
              <a:buFont typeface="Arial" panose="020B0604020202020204" pitchFamily="34" charset="0"/>
              <a:buChar char="•"/>
            </a:pPr>
            <a:r>
              <a:rPr lang="en-US" sz="1100" dirty="0" smtClean="0"/>
              <a:t>Ingram, D., &amp; Millner, P. (2007). Factors affecting compost tea as a potential source of </a:t>
            </a:r>
            <a:r>
              <a:rPr lang="en-US" sz="1100" i="1" dirty="0" smtClean="0"/>
              <a:t>Escherichia coli </a:t>
            </a:r>
            <a:r>
              <a:rPr lang="en-US" sz="1100" dirty="0" smtClean="0"/>
              <a:t>and </a:t>
            </a:r>
            <a:r>
              <a:rPr lang="en-US" sz="1100" i="1" dirty="0" smtClean="0"/>
              <a:t>Salmonella</a:t>
            </a:r>
            <a:r>
              <a:rPr lang="en-US" sz="1100" dirty="0" smtClean="0"/>
              <a:t> on fresh produce. </a:t>
            </a:r>
            <a:r>
              <a:rPr lang="en-US" sz="1100" i="1" dirty="0" smtClean="0"/>
              <a:t>J Food </a:t>
            </a:r>
            <a:r>
              <a:rPr lang="en-US" sz="1100" i="1" dirty="0" err="1" smtClean="0"/>
              <a:t>Prot</a:t>
            </a:r>
            <a:r>
              <a:rPr lang="en-US" sz="1100" i="1" dirty="0" smtClean="0"/>
              <a:t>, </a:t>
            </a:r>
            <a:r>
              <a:rPr lang="en-US" sz="1100" dirty="0" smtClean="0"/>
              <a:t>70(4), 828–834.</a:t>
            </a:r>
          </a:p>
          <a:p>
            <a:pPr marL="165256" indent="-165256">
              <a:buFont typeface="Arial" panose="020B0604020202020204" pitchFamily="34" charset="0"/>
              <a:buChar char="•"/>
            </a:pPr>
            <a:r>
              <a:rPr lang="en-US" sz="1100" dirty="0" smtClean="0"/>
              <a:t>Kim, J., Shepherd, J., Marion, W., &amp; Jiang, X. (2009). Evaluating the Effect of Environmental Factors on Pathogen Regrowth in Compost Extract. </a:t>
            </a:r>
            <a:r>
              <a:rPr lang="en-US" sz="1100" i="1" dirty="0" smtClean="0"/>
              <a:t>Micro Ecology, </a:t>
            </a:r>
            <a:r>
              <a:rPr lang="en-US" sz="1100" dirty="0" smtClean="0"/>
              <a:t>58(3), 498–508.</a:t>
            </a:r>
            <a:endParaRPr lang="en-US" baseline="0" dirty="0" smtClean="0"/>
          </a:p>
        </p:txBody>
      </p:sp>
      <p:sp>
        <p:nvSpPr>
          <p:cNvPr id="4" name="Slide Number Placeholder 3"/>
          <p:cNvSpPr>
            <a:spLocks noGrp="1"/>
          </p:cNvSpPr>
          <p:nvPr>
            <p:ph type="sldNum" sz="quarter" idx="10"/>
          </p:nvPr>
        </p:nvSpPr>
        <p:spPr/>
        <p:txBody>
          <a:bodyPr/>
          <a:lstStyle/>
          <a:p>
            <a:fld id="{5F0362F6-1965-4563-A63E-21D01C05920C}" type="slidenum">
              <a:rPr lang="en-US" smtClean="0"/>
              <a:pPr/>
              <a:t>11</a:t>
            </a:fld>
            <a:endParaRPr lang="en-US"/>
          </a:p>
        </p:txBody>
      </p:sp>
    </p:spTree>
    <p:extLst>
      <p:ext uri="{BB962C8B-B14F-4D97-AF65-F5344CB8AC3E}">
        <p14:creationId xmlns:p14="http://schemas.microsoft.com/office/powerpoint/2010/main" val="384902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5419" indent="-175419">
              <a:buFont typeface="Arial" pitchFamily="34" charset="0"/>
              <a:buChar char="•"/>
            </a:pPr>
            <a:r>
              <a:rPr lang="en-US" b="0" baseline="0" dirty="0" smtClean="0"/>
              <a:t>Monitoring </a:t>
            </a:r>
            <a:r>
              <a:rPr lang="en-US" baseline="0" dirty="0" smtClean="0"/>
              <a:t>wildlife activity </a:t>
            </a:r>
            <a:r>
              <a:rPr lang="en-US" u="none" baseline="0" dirty="0" smtClean="0"/>
              <a:t>throughout the growing season </a:t>
            </a:r>
            <a:r>
              <a:rPr lang="en-US" baseline="0" dirty="0" smtClean="0"/>
              <a:t>is helpful for preventing crop contamination and loss.  Additionally, </a:t>
            </a:r>
            <a:r>
              <a:rPr lang="en-US" b="0" baseline="0" dirty="0" smtClean="0"/>
              <a:t>monitoring may allow growers to develop an understanding of when and to what degree animal intrusion occurs throughout the season, allowing them to develop more effective animal management practices. </a:t>
            </a:r>
          </a:p>
          <a:p>
            <a:pPr marL="175419" indent="-175419">
              <a:buFont typeface="Arial" pitchFamily="34" charset="0"/>
              <a:buChar char="•"/>
            </a:pPr>
            <a:r>
              <a:rPr lang="en-US" b="0" baseline="0" dirty="0" smtClean="0"/>
              <a:t>Consider crop characteristics when monitoring for food safety risks associated with wildlife. Tree crops and crops grown off the ground are less likely to be contaminated by small rodents and mammals since they do not grow where feces are likely to be deposited, but resident bird populations or migrating flocks, such as crows, might be more likely to directly affect a tree crop.   </a:t>
            </a:r>
          </a:p>
          <a:p>
            <a:pPr marL="175419" indent="-175419" defTabSz="935569">
              <a:buFont typeface="Arial" pitchFamily="34" charset="0"/>
              <a:buChar char="•"/>
              <a:defRPr/>
            </a:pPr>
            <a:r>
              <a:rPr lang="en-US" dirty="0" smtClean="0"/>
              <a:t>Consider factors that might lead to increased animal movement toward crop and/or water sources, for example drought, post-wildfire conditions, or other events that influence animal movement patterns.</a:t>
            </a:r>
          </a:p>
          <a:p>
            <a:pPr marL="175419" indent="-175419" defTabSz="881365">
              <a:buFont typeface="Arial" pitchFamily="34" charset="0"/>
              <a:buChar char="•"/>
              <a:defRPr/>
            </a:pPr>
            <a:r>
              <a:rPr lang="en-US" baseline="0" dirty="0" smtClean="0"/>
              <a:t>As mentioned in previous slides, § </a:t>
            </a:r>
            <a:r>
              <a:rPr lang="en-US" b="0" baseline="0" dirty="0" smtClean="0"/>
              <a:t>112.83(b) requires those subject to the rule assess relevant areas used for a covered activity for evidence of potential contamination of covered produce as needed during the growing season (based on covered produce; practices and conditions; and observations and experience) and; </a:t>
            </a:r>
            <a:r>
              <a:rPr lang="en-US" sz="1100" dirty="0" smtClean="0"/>
              <a:t>if significant evidence of potential contamination is found (such as observation of animals, animal excreta or crop destruction), those subject to the rule must evaluate whether the covered produce can be harvested in accordance with the requirements of § 112.112 and take measures reasonably necessary during growing to assist them later during harvest when they must identify, and not harvest, covered produce that is reasonably likely to be contaminated with a known or reasonably foreseeable hazard.</a:t>
            </a:r>
          </a:p>
          <a:p>
            <a:pPr marL="175419" indent="-175419">
              <a:buFont typeface="Arial" pitchFamily="34" charset="0"/>
              <a:buChar char="•"/>
            </a:pPr>
            <a:r>
              <a:rPr lang="en-US" sz="1100" dirty="0" smtClean="0"/>
              <a:t>In Subpart K, § 112.112 requires those subject to the rule must take all measures reasonably necessary to identify, and not harvest, covered produce that is reasonably likely to be contaminated with a known or reasonably foreseeable hazard, including steps to identify and not harvest covered produce that is visibly contaminated with animal excreta. At a minimum, identifying and not harvesting covered produce that is reasonably likely to be contaminated with animal excreta or that is visibly contaminated with animal excreta requires a visual assessment of the growing area and all covered produce to be harvested, regardless of the harvest method used.</a:t>
            </a:r>
            <a:endParaRPr lang="en-US" b="0" baseline="0"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pPr/>
              <a:t>12</a:t>
            </a:fld>
            <a:endParaRPr lang="en-US"/>
          </a:p>
        </p:txBody>
      </p:sp>
    </p:spTree>
    <p:extLst>
      <p:ext uri="{BB962C8B-B14F-4D97-AF65-F5344CB8AC3E}">
        <p14:creationId xmlns:p14="http://schemas.microsoft.com/office/powerpoint/2010/main" val="53190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57" indent="-179757">
              <a:buFont typeface="Arial" panose="020B0604020202020204" pitchFamily="34" charset="0"/>
              <a:buChar char="•"/>
            </a:pPr>
            <a:r>
              <a:rPr lang="en-US" dirty="0" smtClean="0"/>
              <a:t>This section has</a:t>
            </a:r>
            <a:r>
              <a:rPr lang="en-US" baseline="0" dirty="0" smtClean="0"/>
              <a:t> two parts since identification of risks and management of microbial water quality are different during production and postharvest activities.  </a:t>
            </a:r>
          </a:p>
          <a:p>
            <a:pPr marL="179757" indent="-179757">
              <a:buFont typeface="Arial" panose="020B0604020202020204" pitchFamily="34" charset="0"/>
              <a:buChar char="•"/>
            </a:pPr>
            <a:r>
              <a:rPr lang="en-US" baseline="0" dirty="0" smtClean="0"/>
              <a:t>The FSMA Produce Safety Rule requirements for </a:t>
            </a:r>
            <a:r>
              <a:rPr lang="en-US" b="0" baseline="0" dirty="0" smtClean="0"/>
              <a:t>agricultural water </a:t>
            </a:r>
            <a:r>
              <a:rPr lang="en-US" baseline="0" dirty="0" smtClean="0"/>
              <a:t>are outlined in Subpart E, </a:t>
            </a:r>
            <a:r>
              <a:rPr lang="en-US" dirty="0">
                <a:solidFill>
                  <a:prstClr val="black"/>
                </a:solidFill>
              </a:rPr>
              <a:t>§ </a:t>
            </a:r>
            <a:r>
              <a:rPr lang="en-US" dirty="0" smtClean="0">
                <a:solidFill>
                  <a:prstClr val="black"/>
                </a:solidFill>
              </a:rPr>
              <a:t>112.41–112.50</a:t>
            </a:r>
            <a:r>
              <a:rPr lang="en-US" dirty="0">
                <a:solidFill>
                  <a:prstClr val="black"/>
                </a:solidFill>
              </a:rPr>
              <a:t>.</a:t>
            </a:r>
            <a:endParaRPr lang="en-US" baseline="0" dirty="0" smtClean="0"/>
          </a:p>
          <a:p>
            <a:pPr marL="179757" indent="-179757">
              <a:buFont typeface="Arial" panose="020B0604020202020204" pitchFamily="34" charset="0"/>
              <a:buChar char="•"/>
            </a:pPr>
            <a:r>
              <a:rPr lang="en-US" baseline="0" dirty="0" smtClean="0"/>
              <a:t>Water requirements for growing sprouts are included in Subpart E </a:t>
            </a:r>
            <a:r>
              <a:rPr lang="en-US" dirty="0">
                <a:solidFill>
                  <a:prstClr val="black"/>
                </a:solidFill>
              </a:rPr>
              <a:t>§ 112</a:t>
            </a:r>
            <a:r>
              <a:rPr lang="en-US" baseline="0" dirty="0" smtClean="0"/>
              <a:t>.44(a) and Subpart M of the Produce Safety Rule but are not covered in detail in this module. However, the Sprout Safety Alliance has developed educational materials and a curriculum specifically for sprout producers available at: </a:t>
            </a:r>
            <a:r>
              <a:rPr lang="en-US" dirty="0" smtClean="0"/>
              <a:t>http://www.iit.edu/ifsh/sprout_safety/</a:t>
            </a:r>
          </a:p>
          <a:p>
            <a:pPr marL="179757" indent="-179757">
              <a:buFont typeface="Arial" panose="020B0604020202020204" pitchFamily="34" charset="0"/>
              <a:buChar char="•"/>
            </a:pPr>
            <a:r>
              <a:rPr lang="en-US" dirty="0" smtClean="0"/>
              <a:t>Production water refers to water that meets the definition</a:t>
            </a:r>
            <a:r>
              <a:rPr lang="en-US" baseline="0" dirty="0" smtClean="0"/>
              <a:t> of agricultural water and is used during growing activities for covered produce, other than sprouts, for the purposes of the Produce Safety Rule (</a:t>
            </a:r>
            <a:r>
              <a:rPr lang="en-US" dirty="0" smtClean="0">
                <a:solidFill>
                  <a:prstClr val="black"/>
                </a:solidFill>
              </a:rPr>
              <a:t>§ </a:t>
            </a:r>
            <a:r>
              <a:rPr lang="en-US" baseline="0" dirty="0" smtClean="0"/>
              <a:t>112.44(b)).</a:t>
            </a:r>
          </a:p>
          <a:p>
            <a:pPr marL="179757" indent="-179757" defTabSz="931774">
              <a:buFont typeface="Arial" panose="020B0604020202020204" pitchFamily="34" charset="0"/>
              <a:buChar char="•"/>
              <a:defRPr/>
            </a:pPr>
            <a:r>
              <a:rPr lang="en-US" dirty="0" smtClean="0"/>
              <a:t>Postharvest water encompasses water that meets the definition of agricultural water</a:t>
            </a:r>
            <a:r>
              <a:rPr lang="en-US" baseline="0" dirty="0" smtClean="0"/>
              <a:t> and is used </a:t>
            </a:r>
            <a:r>
              <a:rPr lang="en-US" u="sng" baseline="0" dirty="0" smtClean="0"/>
              <a:t>during and after harvest</a:t>
            </a:r>
            <a:r>
              <a:rPr lang="en-US" baseline="0" dirty="0" smtClean="0"/>
              <a:t> which can include agricultural water used in the field during harvest as well as during packing or holding activities. </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5485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2" indent="-174708" defTabSz="931774">
              <a:buFont typeface="Arial" panose="020B0604020202020204" pitchFamily="34" charset="0"/>
              <a:buChar char="•"/>
              <a:defRPr/>
            </a:pPr>
            <a:r>
              <a:rPr lang="en-US" dirty="0" smtClean="0">
                <a:solidFill>
                  <a:srgbClr val="FF0000"/>
                </a:solidFill>
              </a:rPr>
              <a:t>A general requirement of subpart E of the FSMA Produce Safety Rule is that all agricultural water must be safe and of adequate sanitary quality for its intended use (§ 112.41). This requirement applies to agricultural water that is intended or likely to contact covered produce or food contact surfaces and includes agricultural water used during growing activities for covered produce using a direct water application method (covered in Part I of this module), and water used for certain activities during and after harvest (covered in Part II of this module) and for sprout irrigation.</a:t>
            </a:r>
          </a:p>
        </p:txBody>
      </p:sp>
      <p:sp>
        <p:nvSpPr>
          <p:cNvPr id="4" name="Slide Number Placeholder 3"/>
          <p:cNvSpPr>
            <a:spLocks noGrp="1"/>
          </p:cNvSpPr>
          <p:nvPr>
            <p:ph type="sldNum" sz="quarter" idx="10"/>
          </p:nvPr>
        </p:nvSpPr>
        <p:spPr/>
        <p:txBody>
          <a:bodyPr/>
          <a:lstStyle/>
          <a:p>
            <a:fld id="{868AD512-9C5B-46A1-BB75-766F8FFEE14A}" type="slidenum">
              <a:rPr lang="en-US" smtClean="0"/>
              <a:pPr/>
              <a:t>14</a:t>
            </a:fld>
            <a:endParaRPr lang="en-US"/>
          </a:p>
        </p:txBody>
      </p:sp>
    </p:spTree>
    <p:extLst>
      <p:ext uri="{BB962C8B-B14F-4D97-AF65-F5344CB8AC3E}">
        <p14:creationId xmlns:p14="http://schemas.microsoft.com/office/powerpoint/2010/main" val="4681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9757" indent="-179757" defTabSz="958702">
              <a:buFont typeface="Arial" pitchFamily="34" charset="0"/>
              <a:buChar char="•"/>
              <a:defRPr/>
            </a:pPr>
            <a:r>
              <a:rPr lang="en-US" dirty="0"/>
              <a:t>§ </a:t>
            </a:r>
            <a:r>
              <a:rPr lang="en-US" dirty="0" smtClean="0"/>
              <a:t>112.44(b</a:t>
            </a:r>
            <a:r>
              <a:rPr lang="en-US" dirty="0"/>
              <a:t>) specifies criteria for untreated agricultural water (both surface water and ground water) that is applied with a direct water application method to covered produce during growing activities</a:t>
            </a:r>
            <a:r>
              <a:rPr lang="en-US" dirty="0" smtClean="0"/>
              <a:t>.  </a:t>
            </a:r>
          </a:p>
          <a:p>
            <a:pPr marL="179757" indent="-179757" defTabSz="958702">
              <a:buFont typeface="Arial" pitchFamily="34" charset="0"/>
              <a:buChar char="•"/>
              <a:defRPr/>
            </a:pPr>
            <a:r>
              <a:rPr lang="en-US" dirty="0" smtClean="0"/>
              <a:t>The numerical </a:t>
            </a:r>
            <a:r>
              <a:rPr lang="en-US" b="0" i="0" dirty="0" smtClean="0"/>
              <a:t>GM and STV </a:t>
            </a:r>
            <a:r>
              <a:rPr lang="en-US" dirty="0" smtClean="0"/>
              <a:t>criteria are used to evaluate</a:t>
            </a:r>
            <a:r>
              <a:rPr lang="en-US" baseline="0" dirty="0" smtClean="0"/>
              <a:t> the microbial water quality profile (MWQP).</a:t>
            </a:r>
            <a:r>
              <a:rPr lang="en-US" b="1" i="1" dirty="0" smtClean="0"/>
              <a:t> </a:t>
            </a:r>
          </a:p>
          <a:p>
            <a:pPr marL="645643" lvl="1" indent="-179757" defTabSz="958702">
              <a:buFont typeface="Courier New" panose="02070309020205020404" pitchFamily="49" charset="0"/>
              <a:buChar char="o"/>
              <a:defRPr/>
            </a:pPr>
            <a:r>
              <a:rPr lang="en-US" dirty="0" smtClean="0"/>
              <a:t>These criteria capture two different pieces of information about the distribution of generic </a:t>
            </a:r>
            <a:r>
              <a:rPr lang="en-US" i="1" dirty="0" smtClean="0"/>
              <a:t>E. coli </a:t>
            </a:r>
            <a:r>
              <a:rPr lang="en-US" dirty="0" smtClean="0"/>
              <a:t>levels in a water source. The geometric mean (GM) is essentially the average amount of generic </a:t>
            </a:r>
            <a:r>
              <a:rPr lang="en-US" i="1" dirty="0" smtClean="0"/>
              <a:t>E. coli </a:t>
            </a:r>
            <a:r>
              <a:rPr lang="en-US" dirty="0" smtClean="0"/>
              <a:t>in a water source. The STV reflects the amount of variation in the </a:t>
            </a:r>
            <a:r>
              <a:rPr lang="en-US" i="1" dirty="0" smtClean="0"/>
              <a:t>E. coli </a:t>
            </a:r>
            <a:r>
              <a:rPr lang="en-US" dirty="0" smtClean="0"/>
              <a:t>levels. Collectively, both pieces of information provide a more complete description of your water quality than either one alone. </a:t>
            </a:r>
          </a:p>
          <a:p>
            <a:pPr marL="179757" indent="-179757" defTabSz="958702">
              <a:buFont typeface="Arial" pitchFamily="34" charset="0"/>
              <a:buChar char="•"/>
              <a:defRPr/>
            </a:pPr>
            <a:r>
              <a:rPr lang="en-US" dirty="0" smtClean="0"/>
              <a:t>Some </a:t>
            </a:r>
            <a:r>
              <a:rPr lang="en-US" dirty="0"/>
              <a:t>terms, as defined in § 112.3(c), are critical to understanding the scope of what is covered under these criteria.  </a:t>
            </a:r>
          </a:p>
          <a:p>
            <a:pPr marL="659108" lvl="1" indent="-179757" defTabSz="958702">
              <a:buFont typeface="Courier New" panose="02070309020205020404" pitchFamily="49" charset="0"/>
              <a:buChar char="o"/>
              <a:defRPr/>
            </a:pPr>
            <a:r>
              <a:rPr lang="en-US" b="1" dirty="0"/>
              <a:t>Agricultural water </a:t>
            </a:r>
            <a:r>
              <a:rPr lang="en-US" dirty="0"/>
              <a:t>means water used in covered activities on covered produce where water is intended to, or is likely to, contact covered produce or food contact surfaces.</a:t>
            </a:r>
            <a:r>
              <a:rPr lang="en-US" b="0" dirty="0" smtClean="0"/>
              <a:t> </a:t>
            </a:r>
            <a:endParaRPr lang="en-US" dirty="0"/>
          </a:p>
          <a:p>
            <a:pPr marL="659108" lvl="1" indent="-179757" defTabSz="958702">
              <a:buFont typeface="Courier New" panose="02070309020205020404" pitchFamily="49" charset="0"/>
              <a:buChar char="o"/>
              <a:defRPr/>
            </a:pPr>
            <a:r>
              <a:rPr lang="en-US" b="1" dirty="0"/>
              <a:t>Direct water application </a:t>
            </a:r>
            <a:r>
              <a:rPr lang="en-US" b="1" dirty="0" smtClean="0"/>
              <a:t>method</a:t>
            </a:r>
            <a:r>
              <a:rPr lang="en-US" b="1" baseline="0" dirty="0" smtClean="0"/>
              <a:t> </a:t>
            </a:r>
            <a:r>
              <a:rPr lang="en-US" b="0" baseline="0" dirty="0" smtClean="0"/>
              <a:t>means</a:t>
            </a:r>
            <a:r>
              <a:rPr lang="en-US" dirty="0" smtClean="0"/>
              <a:t> using agricultural water in a manner whereby the water is intended to, or is likely to, contact covered produce or food contact surfaces during use of the water.</a:t>
            </a:r>
            <a:endParaRPr lang="en-US" dirty="0"/>
          </a:p>
          <a:p>
            <a:pPr marL="659108" lvl="1" indent="-179757" defTabSz="958702">
              <a:buFont typeface="Courier New" panose="02070309020205020404" pitchFamily="49" charset="0"/>
              <a:buChar char="o"/>
              <a:defRPr/>
            </a:pPr>
            <a:r>
              <a:rPr lang="en-US" b="1" dirty="0"/>
              <a:t>Covered produce </a:t>
            </a:r>
            <a:r>
              <a:rPr lang="en-US" dirty="0" smtClean="0"/>
              <a:t>means produce that is subject to the FSMA Produce Safety Rule. The term “covered produce” refers to the harvestable or harvested part of the crop.</a:t>
            </a:r>
            <a:r>
              <a:rPr lang="en-US" b="0" dirty="0" smtClean="0"/>
              <a:t> </a:t>
            </a:r>
            <a:endParaRPr lang="en-US" dirty="0"/>
          </a:p>
          <a:p>
            <a:pPr marL="179757" indent="-179757" defTabSz="958702">
              <a:buFont typeface="Arial" pitchFamily="34" charset="0"/>
              <a:buChar char="•"/>
              <a:defRPr/>
            </a:pPr>
            <a:r>
              <a:rPr lang="en-US" dirty="0" smtClean="0"/>
              <a:t>Production water that does not meet the definition of agricultural</a:t>
            </a:r>
            <a:r>
              <a:rPr lang="en-US" baseline="0" dirty="0" smtClean="0"/>
              <a:t> water (see above) </a:t>
            </a:r>
            <a:r>
              <a:rPr lang="en-US" dirty="0" smtClean="0"/>
              <a:t>is</a:t>
            </a:r>
            <a:r>
              <a:rPr lang="en-US" baseline="0" dirty="0" smtClean="0"/>
              <a:t> not</a:t>
            </a:r>
            <a:r>
              <a:rPr lang="en-US" dirty="0" smtClean="0"/>
              <a:t> covered by the GM and STV criteria in the FSMA Produce Safety Rule. For example, water used for drip or furrow irrigation in apple orchards would not be considered agricultural water as long as the water does not contact the apples. That same water would be considered agricultural water if it were used to mix protective</a:t>
            </a:r>
            <a:r>
              <a:rPr lang="en-US" baseline="0" dirty="0" smtClean="0"/>
              <a:t> sprays that were then applied directly to the apples. </a:t>
            </a:r>
          </a:p>
          <a:p>
            <a:endParaRPr lang="en-US" dirty="0">
              <a:solidFill>
                <a:srgbClr val="FFFF00"/>
              </a:solidFill>
            </a:endParaRPr>
          </a:p>
          <a:p>
            <a:r>
              <a:rPr lang="en-US" b="1" dirty="0"/>
              <a:t>Additional Resources:</a:t>
            </a:r>
          </a:p>
          <a:p>
            <a:pPr marL="179757" indent="-179757">
              <a:buFont typeface="Arial" pitchFamily="34" charset="0"/>
              <a:buChar char="•"/>
            </a:pPr>
            <a:r>
              <a:rPr lang="en-US" dirty="0"/>
              <a:t>FD&amp;C Act Chapter IV: Food, Section 342 Adulterated </a:t>
            </a:r>
            <a:r>
              <a:rPr lang="en-US" dirty="0" smtClean="0"/>
              <a:t>Food: </a:t>
            </a:r>
            <a:br>
              <a:rPr lang="en-US" dirty="0" smtClean="0"/>
            </a:br>
            <a:r>
              <a:rPr lang="en-US" dirty="0" smtClean="0"/>
              <a:t>http://www.gpo.gov/fdsys/pkg/USCODE-2010-title21/pdf/USCODE-2010-title21-chap9-subchapIV-sec342.pdf</a:t>
            </a:r>
            <a:endParaRPr lang="en-US" dirty="0"/>
          </a:p>
          <a:p>
            <a:pPr marL="179757" indent="-179757">
              <a:buFont typeface="Arial" pitchFamily="34" charset="0"/>
              <a:buChar char="•"/>
            </a:pPr>
            <a:r>
              <a:rPr lang="en-US" dirty="0" smtClean="0"/>
              <a:t>United </a:t>
            </a:r>
            <a:r>
              <a:rPr lang="en-US" dirty="0"/>
              <a:t>States Environmental Protection Agency (EPA) 2012 Recreational Water Quality </a:t>
            </a:r>
            <a:r>
              <a:rPr lang="en-US" dirty="0" smtClean="0"/>
              <a:t>Criteria: </a:t>
            </a:r>
            <a:r>
              <a:rPr lang="en-US" dirty="0"/>
              <a:t>http://water.epa.gov/scitech/swguidance/standards/criteria/health/recreation/upload/RWQC2012.pdf</a:t>
            </a:r>
          </a:p>
          <a:p>
            <a:pPr marL="179757" indent="-179757">
              <a:buFont typeface="Arial" pitchFamily="34" charset="0"/>
              <a:buChar char="•"/>
            </a:pPr>
            <a:r>
              <a:rPr lang="en-US" b="0" i="0" dirty="0" smtClean="0"/>
              <a:t>For information about how the numerical</a:t>
            </a:r>
            <a:r>
              <a:rPr lang="en-US" b="0" i="0" baseline="0" dirty="0" smtClean="0"/>
              <a:t> GM and STV water quality criteria were developed</a:t>
            </a:r>
            <a:endParaRPr lang="en-US" b="0" i="0" dirty="0" smtClean="0"/>
          </a:p>
          <a:p>
            <a:pPr marL="659108" lvl="1" indent="-179757">
              <a:buFont typeface="Courier New" panose="02070309020205020404" pitchFamily="49" charset="0"/>
              <a:buChar char="o"/>
            </a:pPr>
            <a:r>
              <a:rPr lang="en-US" b="0" i="0" dirty="0" smtClean="0"/>
              <a:t>Food and Drug Administration (FDA) (2015) How did</a:t>
            </a:r>
            <a:r>
              <a:rPr lang="en-US" b="0" i="0" baseline="0" dirty="0" smtClean="0"/>
              <a:t> FDA Establish Requirements for Water Quality and Testing of Irrigation Water?  Questions and Answers with Samir Assar</a:t>
            </a:r>
            <a:r>
              <a:rPr lang="en-US" b="0" i="0" dirty="0" smtClean="0"/>
              <a:t>: http://www.fda.gov/downloads/Food/GuidanceRegulation/FSMA/UCM473335.pdf</a:t>
            </a:r>
          </a:p>
          <a:p>
            <a:pPr marL="179757" indent="-179757">
              <a:buFont typeface="Arial" pitchFamily="34" charset="0"/>
              <a:buChar char="•"/>
            </a:pPr>
            <a:r>
              <a:rPr lang="en-US" dirty="0" smtClean="0"/>
              <a:t>For </a:t>
            </a:r>
            <a:r>
              <a:rPr lang="en-US" dirty="0"/>
              <a:t>a historical context of water quality standards:</a:t>
            </a:r>
          </a:p>
          <a:p>
            <a:pPr marL="659108" lvl="1" indent="-179757">
              <a:buFont typeface="Courier New" panose="02070309020205020404" pitchFamily="49" charset="0"/>
              <a:buChar char="o"/>
            </a:pPr>
            <a:r>
              <a:rPr lang="en-US" dirty="0" err="1" smtClean="0"/>
              <a:t>Suslow</a:t>
            </a:r>
            <a:r>
              <a:rPr lang="en-US" dirty="0" smtClean="0"/>
              <a:t>, T. </a:t>
            </a:r>
            <a:r>
              <a:rPr lang="en-US" dirty="0"/>
              <a:t>(2009</a:t>
            </a:r>
            <a:r>
              <a:rPr lang="en-US" dirty="0" smtClean="0"/>
              <a:t>). </a:t>
            </a:r>
            <a:r>
              <a:rPr lang="en-US" dirty="0"/>
              <a:t>Standards for Irrigation and Foliar Water Contact. Pew Charitable Trusts at Georgetown University. Produce Safety Project. </a:t>
            </a:r>
            <a:r>
              <a:rPr lang="en-US" dirty="0" smtClean="0"/>
              <a:t/>
            </a:r>
            <a:br>
              <a:rPr lang="en-US" dirty="0" smtClean="0"/>
            </a:br>
            <a:r>
              <a:rPr lang="en-US" dirty="0" smtClean="0"/>
              <a:t>http</a:t>
            </a:r>
            <a:r>
              <a:rPr lang="en-US" dirty="0"/>
              <a:t>://www.pewtrusts.org/~/media/Assets/2009/PSPWaterSuslow1pdf.pdf</a:t>
            </a:r>
          </a:p>
          <a:p>
            <a:pPr marL="659108" lvl="1" indent="-179757">
              <a:buFont typeface="Courier New" panose="02070309020205020404" pitchFamily="49" charset="0"/>
              <a:buChar char="o"/>
            </a:pPr>
            <a:r>
              <a:rPr lang="en-US" dirty="0" err="1"/>
              <a:t>Dufour</a:t>
            </a:r>
            <a:r>
              <a:rPr lang="en-US" dirty="0"/>
              <a:t>, A., &amp; Schaub, S. (2007). The evolution of water quality criteria in the United States. </a:t>
            </a:r>
            <a:r>
              <a:rPr lang="en-US" i="1" dirty="0" smtClean="0">
                <a:effectLst/>
              </a:rPr>
              <a:t>Statistical Framework for Recreational Water Quality Criteria and Monitoring</a:t>
            </a:r>
            <a:r>
              <a:rPr lang="en-US" dirty="0" smtClean="0">
                <a:effectLst/>
              </a:rPr>
              <a:t>, </a:t>
            </a:r>
            <a:r>
              <a:rPr lang="en-US" i="0" dirty="0" smtClean="0">
                <a:effectLst/>
              </a:rPr>
              <a:t>65</a:t>
            </a:r>
            <a:r>
              <a:rPr lang="en-US" dirty="0" smtClean="0">
                <a:effectLst/>
              </a:rPr>
              <a:t>, 1.</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6190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57" indent="-179757">
              <a:buFont typeface="Arial" panose="020B0604020202020204" pitchFamily="34" charset="0"/>
              <a:buChar char="•"/>
            </a:pPr>
            <a:r>
              <a:rPr lang="en-US" baseline="0" dirty="0" smtClean="0"/>
              <a:t>Once growers have assessed the quality of their water source(s) and their methods of application, they should assess risks related to the timing of water applications.</a:t>
            </a:r>
          </a:p>
          <a:p>
            <a:pPr marL="179757" indent="-179757">
              <a:buFont typeface="Arial" panose="020B0604020202020204" pitchFamily="34" charset="0"/>
              <a:buChar char="•"/>
            </a:pPr>
            <a:r>
              <a:rPr lang="en-US" baseline="0" dirty="0" smtClean="0"/>
              <a:t>In general, more time between application and harvest reduces produce safety risks posed by the water application.</a:t>
            </a:r>
          </a:p>
          <a:p>
            <a:pPr marL="179757" indent="-179757">
              <a:buFont typeface="Arial" panose="020B0604020202020204" pitchFamily="34" charset="0"/>
              <a:buChar char="•"/>
            </a:pPr>
            <a:endParaRPr lang="en-US" i="0" baseline="0" dirty="0" smtClean="0"/>
          </a:p>
          <a:p>
            <a:r>
              <a:rPr lang="en-US" b="1" i="0" baseline="0" dirty="0" smtClean="0"/>
              <a:t>Additional Resources:</a:t>
            </a:r>
            <a:endParaRPr lang="en-US" b="0" i="0" baseline="0" dirty="0" smtClean="0"/>
          </a:p>
          <a:p>
            <a:pPr marL="174708" indent="-174708" defTabSz="931774">
              <a:buFont typeface="Arial" panose="020B0604020202020204" pitchFamily="34" charset="0"/>
              <a:buChar char="•"/>
              <a:defRPr/>
            </a:pPr>
            <a:r>
              <a:rPr lang="en-US" dirty="0" smtClean="0"/>
              <a:t>Lopez-Velasco, G., Tomas-</a:t>
            </a:r>
            <a:r>
              <a:rPr lang="en-US" dirty="0" err="1" smtClean="0"/>
              <a:t>Callejas</a:t>
            </a:r>
            <a:r>
              <a:rPr lang="en-US" dirty="0" smtClean="0"/>
              <a:t>, A., </a:t>
            </a:r>
            <a:r>
              <a:rPr lang="en-US" dirty="0" err="1" smtClean="0"/>
              <a:t>Sbodio</a:t>
            </a:r>
            <a:r>
              <a:rPr lang="en-US" dirty="0" smtClean="0"/>
              <a:t>, A. O., Pham, X., Wei, P., </a:t>
            </a:r>
            <a:r>
              <a:rPr lang="en-US" dirty="0" err="1" smtClean="0"/>
              <a:t>Diribsa</a:t>
            </a:r>
            <a:r>
              <a:rPr lang="en-US" dirty="0" smtClean="0"/>
              <a:t>, D., &amp; </a:t>
            </a:r>
            <a:r>
              <a:rPr lang="en-US" dirty="0" err="1" smtClean="0"/>
              <a:t>Suslow</a:t>
            </a:r>
            <a:r>
              <a:rPr lang="en-US" dirty="0" smtClean="0"/>
              <a:t>, T. V. (2015). Factors affecting cell population density during enrichment and subsequent molecular detection of </a:t>
            </a:r>
            <a:r>
              <a:rPr lang="en-US" i="1" dirty="0" smtClean="0"/>
              <a:t>Salmonella </a:t>
            </a:r>
            <a:r>
              <a:rPr lang="en-US" i="1" dirty="0" err="1" smtClean="0"/>
              <a:t>enterica</a:t>
            </a:r>
            <a:r>
              <a:rPr lang="en-US" dirty="0" smtClean="0"/>
              <a:t> and </a:t>
            </a:r>
            <a:r>
              <a:rPr lang="en-US" i="1" dirty="0" smtClean="0"/>
              <a:t>Escherichia coli </a:t>
            </a:r>
            <a:r>
              <a:rPr lang="en-US" dirty="0" smtClean="0"/>
              <a:t>O157: H7 on lettuce contaminated during field production. </a:t>
            </a:r>
            <a:r>
              <a:rPr lang="en-US" i="1" dirty="0" smtClean="0"/>
              <a:t>Food Control</a:t>
            </a:r>
            <a:r>
              <a:rPr lang="en-US" dirty="0" smtClean="0"/>
              <a:t>, </a:t>
            </a:r>
            <a:r>
              <a:rPr lang="en-US" i="1" dirty="0" smtClean="0"/>
              <a:t>54</a:t>
            </a:r>
            <a:r>
              <a:rPr lang="en-US" dirty="0" smtClean="0"/>
              <a:t>, 165–175.</a:t>
            </a:r>
          </a:p>
          <a:p>
            <a:pPr marL="174708" indent="-174708" defTabSz="931774">
              <a:buFont typeface="Arial" panose="020B0604020202020204" pitchFamily="34" charset="0"/>
              <a:buChar char="•"/>
              <a:defRPr/>
            </a:pPr>
            <a:r>
              <a:rPr lang="en-US" dirty="0" smtClean="0"/>
              <a:t>Gutiérrez‐Rodríguez, E., </a:t>
            </a:r>
            <a:r>
              <a:rPr lang="en-US" dirty="0" err="1" smtClean="0"/>
              <a:t>Gundersen</a:t>
            </a:r>
            <a:r>
              <a:rPr lang="en-US" dirty="0" smtClean="0"/>
              <a:t>, A., </a:t>
            </a:r>
            <a:r>
              <a:rPr lang="en-US" dirty="0" err="1" smtClean="0"/>
              <a:t>Sbodio</a:t>
            </a:r>
            <a:r>
              <a:rPr lang="en-US" dirty="0" smtClean="0"/>
              <a:t>, A. O., &amp; </a:t>
            </a:r>
            <a:r>
              <a:rPr lang="en-US" dirty="0" err="1" smtClean="0"/>
              <a:t>Suslow</a:t>
            </a:r>
            <a:r>
              <a:rPr lang="en-US" dirty="0" smtClean="0"/>
              <a:t>, T. V. (2012). Variable agronomic practices, cultivar, strain source and initial contamination dose differentially affect survival of </a:t>
            </a:r>
            <a:r>
              <a:rPr lang="en-US" i="1" dirty="0" smtClean="0"/>
              <a:t>Escherichia coli</a:t>
            </a:r>
            <a:r>
              <a:rPr lang="en-US" dirty="0" smtClean="0"/>
              <a:t> on spinach. </a:t>
            </a:r>
            <a:r>
              <a:rPr lang="en-US" i="1" dirty="0" smtClean="0"/>
              <a:t>J </a:t>
            </a:r>
            <a:r>
              <a:rPr lang="en-US" i="1" dirty="0" err="1" smtClean="0"/>
              <a:t>Appl</a:t>
            </a:r>
            <a:r>
              <a:rPr lang="en-US" i="1" dirty="0" smtClean="0"/>
              <a:t> Micro</a:t>
            </a:r>
            <a:r>
              <a:rPr lang="en-US" dirty="0" smtClean="0"/>
              <a:t>, </a:t>
            </a:r>
            <a:r>
              <a:rPr lang="en-US" i="1" dirty="0" smtClean="0"/>
              <a:t>112</a:t>
            </a:r>
            <a:r>
              <a:rPr lang="en-US" dirty="0" smtClean="0"/>
              <a:t>(1), 109–118.</a:t>
            </a:r>
          </a:p>
          <a:p>
            <a:pPr marL="174708" indent="-174708" defTabSz="931774">
              <a:buFont typeface="Arial" panose="020B0604020202020204" pitchFamily="34" charset="0"/>
              <a:buChar char="•"/>
              <a:defRPr/>
            </a:pPr>
            <a:r>
              <a:rPr lang="en-US" dirty="0" smtClean="0"/>
              <a:t>Yuk, H. G., Warren, B. R., &amp; Schneider, K. R. (2007). Infiltration and survival of </a:t>
            </a:r>
            <a:r>
              <a:rPr lang="en-US" i="1" dirty="0" smtClean="0"/>
              <a:t>Salmonella</a:t>
            </a:r>
            <a:r>
              <a:rPr lang="en-US" dirty="0" smtClean="0"/>
              <a:t> spp. on tomato surfaces labeled using a low-energy carbon dioxide laser device. </a:t>
            </a:r>
            <a:r>
              <a:rPr lang="en-US" i="1" dirty="0" err="1" smtClean="0"/>
              <a:t>Hort</a:t>
            </a:r>
            <a:r>
              <a:rPr lang="en-US" i="1" dirty="0" smtClean="0"/>
              <a:t> Technology</a:t>
            </a:r>
            <a:r>
              <a:rPr lang="en-US" dirty="0" smtClean="0"/>
              <a:t>, </a:t>
            </a:r>
            <a:r>
              <a:rPr lang="en-US" i="1" dirty="0" smtClean="0"/>
              <a:t>17</a:t>
            </a:r>
            <a:r>
              <a:rPr lang="en-US" dirty="0" smtClean="0"/>
              <a:t>(1), 67–71.</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660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7AAB1-CD58-4EC5-B174-469DC95A8189}"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7AAB1-CD58-4EC5-B174-469DC95A8189}"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7AAB1-CD58-4EC5-B174-469DC95A8189}"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B8989-4F30-48E0-83AC-676BA32417C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2145F-0C00-44A4-B442-DEF99F788F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7AAB1-CD58-4EC5-B174-469DC95A8189}"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7AAB1-CD58-4EC5-B174-469DC95A8189}"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7AAB1-CD58-4EC5-B174-469DC95A8189}"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7AAB1-CD58-4EC5-B174-469DC95A8189}"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7AAB1-CD58-4EC5-B174-469DC95A8189}"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7AAB1-CD58-4EC5-B174-469DC95A8189}"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7AAB1-CD58-4EC5-B174-469DC95A8189}"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7AAB1-CD58-4EC5-B174-469DC95A8189}"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CFC39-20AF-4063-B174-FA851046B3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AAB1-CD58-4EC5-B174-469DC95A8189}"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CFC39-20AF-4063-B174-FA851046B3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da.maryland.gov/fsm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Food Safety Modernization Act</a:t>
            </a:r>
            <a:endParaRPr lang="en-US" dirty="0"/>
          </a:p>
        </p:txBody>
      </p:sp>
      <p:sp>
        <p:nvSpPr>
          <p:cNvPr id="3" name="Subtitle 2"/>
          <p:cNvSpPr>
            <a:spLocks noGrp="1"/>
          </p:cNvSpPr>
          <p:nvPr>
            <p:ph type="subTitle" idx="1"/>
          </p:nvPr>
        </p:nvSpPr>
        <p:spPr>
          <a:xfrm>
            <a:off x="990600" y="2438400"/>
            <a:ext cx="7315200" cy="3505200"/>
          </a:xfrm>
        </p:spPr>
        <p:txBody>
          <a:bodyPr>
            <a:normAutofit fontScale="92500" lnSpcReduction="10000"/>
          </a:bodyPr>
          <a:lstStyle/>
          <a:p>
            <a:r>
              <a:rPr lang="en-US" dirty="0" smtClean="0"/>
              <a:t>PRODUCE SAFETY RULE</a:t>
            </a:r>
          </a:p>
          <a:p>
            <a:r>
              <a:rPr lang="en-US" dirty="0" smtClean="0"/>
              <a:t>Standards for the Growing, Harvesting, Packing, and Holding of Produce for Human Consumption</a:t>
            </a:r>
          </a:p>
          <a:p>
            <a:endParaRPr lang="en-US" dirty="0" smtClean="0"/>
          </a:p>
          <a:p>
            <a:r>
              <a:rPr lang="en-US" dirty="0" smtClean="0"/>
              <a:t>Deanna Baldwin</a:t>
            </a:r>
          </a:p>
          <a:p>
            <a:r>
              <a:rPr lang="en-US" dirty="0" smtClean="0"/>
              <a:t>Program Manager, Food Quality Assurance</a:t>
            </a:r>
            <a:endParaRPr lang="en-US" dirty="0"/>
          </a:p>
        </p:txBody>
      </p:sp>
      <p:pic>
        <p:nvPicPr>
          <p:cNvPr id="4" name="Picture 4" descr="L_MDA_4c"/>
          <p:cNvPicPr>
            <a:picLocks noChangeAspect="1" noChangeArrowheads="1"/>
          </p:cNvPicPr>
          <p:nvPr/>
        </p:nvPicPr>
        <p:blipFill>
          <a:blip r:embed="rId2" cstate="print"/>
          <a:srcRect/>
          <a:stretch>
            <a:fillRect/>
          </a:stretch>
        </p:blipFill>
        <p:spPr bwMode="auto">
          <a:xfrm>
            <a:off x="381000" y="228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5564" y="304799"/>
            <a:ext cx="7162800" cy="947529"/>
          </a:xfrm>
        </p:spPr>
        <p:txBody>
          <a:bodyPr/>
          <a:lstStyle/>
          <a:p>
            <a:r>
              <a:rPr lang="en-US" dirty="0" smtClean="0">
                <a:effectLst>
                  <a:outerShdw blurRad="38100" dist="38100" dir="2700000" algn="tl">
                    <a:srgbClr val="000000">
                      <a:alpha val="43137"/>
                    </a:srgbClr>
                  </a:outerShdw>
                </a:effectLst>
              </a:rPr>
              <a:t>Workers Must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524000"/>
            <a:ext cx="8763000" cy="4343400"/>
          </a:xfrm>
        </p:spPr>
        <p:txBody>
          <a:bodyPr>
            <a:normAutofit lnSpcReduction="10000"/>
          </a:bodyPr>
          <a:lstStyle/>
          <a:p>
            <a:pPr lvl="1">
              <a:buFont typeface="Arial" panose="020B0604020202020204" pitchFamily="34" charset="0"/>
              <a:buChar char="•"/>
            </a:pPr>
            <a:r>
              <a:rPr lang="en-US" sz="2600" dirty="0" smtClean="0"/>
              <a:t>Maintain personal cleanliness</a:t>
            </a:r>
          </a:p>
          <a:p>
            <a:pPr lvl="1">
              <a:buFont typeface="Arial" panose="020B0604020202020204" pitchFamily="34" charset="0"/>
              <a:buChar char="•"/>
            </a:pPr>
            <a:r>
              <a:rPr lang="en-US" sz="2600" dirty="0" smtClean="0"/>
              <a:t>Avoid contact with animals (other than working animals)</a:t>
            </a:r>
          </a:p>
          <a:p>
            <a:pPr lvl="1">
              <a:buFont typeface="Arial" panose="020B0604020202020204" pitchFamily="34" charset="0"/>
              <a:buChar char="•"/>
            </a:pPr>
            <a:r>
              <a:rPr lang="en-US" sz="2600" dirty="0" smtClean="0"/>
              <a:t>Maintain gloves in a sanitary condition, if used</a:t>
            </a:r>
          </a:p>
          <a:p>
            <a:pPr lvl="1">
              <a:buFont typeface="Arial" panose="020B0604020202020204" pitchFamily="34" charset="0"/>
              <a:buChar char="•"/>
            </a:pPr>
            <a:r>
              <a:rPr lang="en-US" sz="2600" dirty="0" smtClean="0"/>
              <a:t>Wear clean clothes each day/clean footwear</a:t>
            </a:r>
          </a:p>
          <a:p>
            <a:pPr lvl="1">
              <a:buFont typeface="Arial" panose="020B0604020202020204" pitchFamily="34" charset="0"/>
              <a:buChar char="•"/>
            </a:pPr>
            <a:r>
              <a:rPr lang="en-US" sz="2600" dirty="0" smtClean="0"/>
              <a:t>Be provided with a sufficient number of toilets and sinks</a:t>
            </a:r>
          </a:p>
          <a:p>
            <a:pPr lvl="1">
              <a:buFont typeface="Arial" panose="020B0604020202020204" pitchFamily="34" charset="0"/>
              <a:buChar char="•"/>
            </a:pPr>
            <a:r>
              <a:rPr lang="en-US" sz="2600" dirty="0" smtClean="0"/>
              <a:t>Remove or cover hand jewelry that cannot be cleaned</a:t>
            </a:r>
          </a:p>
          <a:p>
            <a:pPr lvl="1">
              <a:buFont typeface="Arial" panose="020B0604020202020204" pitchFamily="34" charset="0"/>
              <a:buChar char="•"/>
            </a:pPr>
            <a:r>
              <a:rPr lang="en-US" sz="2600" dirty="0" smtClean="0"/>
              <a:t>Not eat, chew gum, or use tobacco in an area used for a covered activity</a:t>
            </a:r>
          </a:p>
          <a:p>
            <a:pPr lvl="1">
              <a:buFont typeface="Arial" panose="020B0604020202020204" pitchFamily="34" charset="0"/>
              <a:buChar char="•"/>
            </a:pPr>
            <a:r>
              <a:rPr lang="en-US" sz="2600" dirty="0" smtClean="0"/>
              <a:t>Not work in contact with food when ill</a:t>
            </a:r>
          </a:p>
          <a:p>
            <a:pPr lvl="1">
              <a:buFont typeface="Arial" panose="020B0604020202020204" pitchFamily="34" charset="0"/>
              <a:buChar char="•"/>
            </a:pPr>
            <a:r>
              <a:rPr lang="en-US" sz="2600" dirty="0"/>
              <a:t>Wash their hands </a:t>
            </a:r>
          </a:p>
          <a:p>
            <a:pPr marL="457200" lvl="1" indent="0">
              <a:buNone/>
            </a:pPr>
            <a:endParaRPr lang="en-US" sz="2600" dirty="0" smtClean="0"/>
          </a:p>
          <a:p>
            <a:pPr marL="457200" lvl="1" indent="0">
              <a:buNone/>
            </a:pPr>
            <a:endParaRPr lang="en-US" sz="2600" dirty="0" smtClean="0"/>
          </a:p>
        </p:txBody>
      </p:sp>
      <p:sp>
        <p:nvSpPr>
          <p:cNvPr id="7" name="TextBox 6"/>
          <p:cNvSpPr txBox="1"/>
          <p:nvPr/>
        </p:nvSpPr>
        <p:spPr>
          <a:xfrm>
            <a:off x="8235291" y="5562600"/>
            <a:ext cx="527709" cy="830997"/>
          </a:xfrm>
          <a:prstGeom prst="rect">
            <a:avLst/>
          </a:prstGeom>
          <a:noFill/>
        </p:spPr>
        <p:txBody>
          <a:bodyPr wrap="none" rtlCol="0">
            <a:spAutoFit/>
          </a:bodyPr>
          <a:lstStyle/>
          <a:p>
            <a:r>
              <a:rPr lang="en-US" sz="4800" dirty="0" smtClean="0"/>
              <a:t>§</a:t>
            </a:r>
            <a:endParaRPr lang="en-US" sz="48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4572000"/>
            <a:ext cx="2500666" cy="1905815"/>
          </a:xfrm>
          <a:prstGeom prst="rect">
            <a:avLst/>
          </a:prstGeom>
        </p:spPr>
      </p:pic>
    </p:spTree>
    <p:extLst>
      <p:ext uri="{BB962C8B-B14F-4D97-AF65-F5344CB8AC3E}">
        <p14:creationId xmlns:p14="http://schemas.microsoft.com/office/powerpoint/2010/main" val="63659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7086600" cy="1066800"/>
          </a:xfrm>
        </p:spPr>
        <p:txBody>
          <a:bodyPr/>
          <a:lstStyle/>
          <a:p>
            <a:r>
              <a:rPr lang="en-US" dirty="0" smtClean="0">
                <a:effectLst>
                  <a:outerShdw blurRad="38100" dist="38100" dir="2700000" algn="tl">
                    <a:srgbClr val="000000">
                      <a:alpha val="43137"/>
                    </a:srgbClr>
                  </a:outerShdw>
                </a:effectLst>
              </a:rPr>
              <a:t>Biological Soil Amendments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81000" y="1295400"/>
            <a:ext cx="8305800" cy="4572000"/>
          </a:xfrm>
        </p:spPr>
        <p:txBody>
          <a:bodyPr>
            <a:normAutofit fontScale="77500" lnSpcReduction="20000"/>
          </a:bodyPr>
          <a:lstStyle/>
          <a:p>
            <a:r>
              <a:rPr lang="en-US" sz="2800" dirty="0" smtClean="0"/>
              <a:t>Human waste is prohibited unless it meets EPA regulation for </a:t>
            </a:r>
            <a:r>
              <a:rPr lang="en-US" sz="2800" dirty="0" err="1" smtClean="0"/>
              <a:t>biosolids</a:t>
            </a:r>
            <a:endParaRPr lang="en-US" sz="2800" dirty="0" smtClean="0"/>
          </a:p>
          <a:p>
            <a:r>
              <a:rPr lang="en-US" sz="2800" dirty="0" smtClean="0"/>
              <a:t>Untreated biological soil amendments of animal origin considered high risk</a:t>
            </a:r>
          </a:p>
          <a:p>
            <a:pPr lvl="1"/>
            <a:r>
              <a:rPr lang="en-US" sz="2400" dirty="0" smtClean="0"/>
              <a:t>Minimum Application Interval - Current 90/120 days prior to harvest</a:t>
            </a:r>
            <a:endParaRPr lang="en-US" sz="2000" dirty="0" smtClean="0"/>
          </a:p>
          <a:p>
            <a:pPr lvl="1"/>
            <a:r>
              <a:rPr lang="en-US" sz="2400" dirty="0" smtClean="0"/>
              <a:t>Treat to reduce risk</a:t>
            </a:r>
          </a:p>
          <a:p>
            <a:pPr lvl="2"/>
            <a:r>
              <a:rPr lang="en-US" sz="2000" dirty="0" smtClean="0"/>
              <a:t>Compost</a:t>
            </a:r>
          </a:p>
          <a:p>
            <a:pPr lvl="2"/>
            <a:r>
              <a:rPr lang="en-US" sz="2000" dirty="0" smtClean="0"/>
              <a:t>Heat/drying</a:t>
            </a:r>
          </a:p>
          <a:p>
            <a:pPr lvl="2"/>
            <a:r>
              <a:rPr lang="en-US" sz="2000" dirty="0" smtClean="0"/>
              <a:t>Records – Treatment process or record from seller of treatment storage process</a:t>
            </a:r>
          </a:p>
          <a:p>
            <a:r>
              <a:rPr lang="en-US" sz="2800" dirty="0" smtClean="0"/>
              <a:t>Designate specific equipment and tools for handling  soil amendments</a:t>
            </a:r>
          </a:p>
          <a:p>
            <a:r>
              <a:rPr lang="en-US" sz="2800" dirty="0" smtClean="0"/>
              <a:t>Sanitize equipment and tools that contact soil amendments and fresh produce</a:t>
            </a:r>
          </a:p>
          <a:p>
            <a:r>
              <a:rPr lang="en-US" sz="2800" dirty="0" smtClean="0"/>
              <a:t>Direct traffic  (foot/equipment) to minimize cross-contamination</a:t>
            </a:r>
          </a:p>
          <a:p>
            <a:r>
              <a:rPr lang="en-US" sz="2800" dirty="0" smtClean="0"/>
              <a:t>Store to minimize runoff, leaching and wind drift</a:t>
            </a:r>
          </a:p>
          <a:p>
            <a:endParaRPr lang="en-US" sz="2800" dirty="0" smtClean="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5394960"/>
            <a:ext cx="1952392" cy="1463040"/>
          </a:xfrm>
          <a:prstGeom prst="rect">
            <a:avLst/>
          </a:prstGeom>
          <a:ln>
            <a:solidFill>
              <a:schemeClr val="bg1"/>
            </a:solidFill>
          </a:ln>
          <a:extLst/>
        </p:spPr>
      </p:pic>
    </p:spTree>
    <p:extLst>
      <p:ext uri="{BB962C8B-B14F-4D97-AF65-F5344CB8AC3E}">
        <p14:creationId xmlns:p14="http://schemas.microsoft.com/office/powerpoint/2010/main" val="8932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9064" y="381000"/>
            <a:ext cx="7162800" cy="914400"/>
          </a:xfrm>
        </p:spPr>
        <p:txBody>
          <a:bodyPr>
            <a:normAutofit fontScale="90000"/>
          </a:bodyPr>
          <a:lstStyle/>
          <a:p>
            <a:r>
              <a:rPr lang="en-US" dirty="0" smtClean="0">
                <a:effectLst>
                  <a:outerShdw blurRad="38100" dist="38100" dir="2700000" algn="tl">
                    <a:srgbClr val="000000">
                      <a:alpha val="43137"/>
                    </a:srgbClr>
                  </a:outerShdw>
                </a:effectLst>
              </a:rPr>
              <a:t>Wildlife, Domesticated Animals, and Land 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81000" y="1528068"/>
            <a:ext cx="8077200" cy="4339331"/>
          </a:xfrm>
        </p:spPr>
        <p:txBody>
          <a:bodyPr>
            <a:normAutofit fontScale="92500" lnSpcReduction="10000"/>
          </a:bodyPr>
          <a:lstStyle/>
          <a:p>
            <a:pPr>
              <a:buFont typeface="Arial" panose="020B0604020202020204" pitchFamily="34" charset="0"/>
              <a:buChar char="•"/>
            </a:pPr>
            <a:r>
              <a:rPr lang="en-US" sz="2800" b="1" dirty="0" smtClean="0"/>
              <a:t>Wildlife</a:t>
            </a:r>
          </a:p>
          <a:p>
            <a:pPr lvl="1">
              <a:buFont typeface="Arial" panose="020B0604020202020204" pitchFamily="34" charset="0"/>
              <a:buChar char="•"/>
            </a:pPr>
            <a:r>
              <a:rPr lang="en-US" sz="2400" b="1" dirty="0" smtClean="0"/>
              <a:t>During the growing season:</a:t>
            </a:r>
          </a:p>
          <a:p>
            <a:pPr lvl="2"/>
            <a:r>
              <a:rPr lang="en-US" sz="1700" dirty="0" smtClean="0"/>
              <a:t>Monitor for feces and evidence of intrusion</a:t>
            </a:r>
          </a:p>
          <a:p>
            <a:pPr lvl="2"/>
            <a:r>
              <a:rPr lang="en-US" sz="1700" dirty="0" smtClean="0"/>
              <a:t>Evaluate the risk of fecal contamination </a:t>
            </a:r>
            <a:br>
              <a:rPr lang="en-US" sz="1700" dirty="0" smtClean="0"/>
            </a:br>
            <a:r>
              <a:rPr lang="en-US" sz="1700" dirty="0" smtClean="0"/>
              <a:t>on produce (e.g., tree vs. root crop)</a:t>
            </a:r>
          </a:p>
          <a:p>
            <a:pPr lvl="1">
              <a:buFont typeface="Arial" panose="020B0604020202020204" pitchFamily="34" charset="0"/>
              <a:buChar char="•"/>
            </a:pPr>
            <a:r>
              <a:rPr lang="en-US" sz="2400" b="1" dirty="0" smtClean="0"/>
              <a:t>Immediately prior to harvest</a:t>
            </a:r>
          </a:p>
          <a:p>
            <a:pPr lvl="2"/>
            <a:r>
              <a:rPr lang="en-US" sz="1700" dirty="0" smtClean="0"/>
              <a:t>Monitor for fecal contamination, signs of animal activity (e.g., trampling, rooting, feeding, tracks)</a:t>
            </a:r>
          </a:p>
          <a:p>
            <a:pPr lvl="2"/>
            <a:r>
              <a:rPr lang="en-US" sz="1700" dirty="0" smtClean="0"/>
              <a:t>Assess risks </a:t>
            </a:r>
            <a:r>
              <a:rPr lang="en-US" sz="1700" dirty="0"/>
              <a:t>and decide if the crop or a portion of the crop can be safely </a:t>
            </a:r>
            <a:r>
              <a:rPr lang="en-US" sz="1700" dirty="0" smtClean="0"/>
              <a:t>harvested</a:t>
            </a:r>
          </a:p>
          <a:p>
            <a:pPr>
              <a:buFont typeface="Arial" panose="020B0604020202020204" pitchFamily="34" charset="0"/>
              <a:buChar char="•"/>
            </a:pPr>
            <a:r>
              <a:rPr lang="en-US" sz="2500" b="1" dirty="0" smtClean="0"/>
              <a:t>Domesticated Animals</a:t>
            </a:r>
          </a:p>
          <a:p>
            <a:pPr lvl="1">
              <a:buFont typeface="Arial" panose="020B0604020202020204" pitchFamily="34" charset="0"/>
              <a:buChar char="•"/>
            </a:pPr>
            <a:r>
              <a:rPr lang="en-US" sz="1700" dirty="0" smtClean="0"/>
              <a:t>Exclude and control animals from entering produce fields</a:t>
            </a:r>
          </a:p>
          <a:p>
            <a:pPr lvl="1">
              <a:buFont typeface="Arial" panose="020B0604020202020204" pitchFamily="34" charset="0"/>
              <a:buChar char="•"/>
            </a:pPr>
            <a:r>
              <a:rPr lang="en-US" sz="1700" dirty="0" smtClean="0"/>
              <a:t>Minimize cross contamination from grazing areas and produce</a:t>
            </a:r>
          </a:p>
          <a:p>
            <a:pPr>
              <a:buFont typeface="Arial" panose="020B0604020202020204" pitchFamily="34" charset="0"/>
              <a:buChar char="•"/>
            </a:pPr>
            <a:r>
              <a:rPr lang="en-US" sz="2500" b="1" dirty="0" smtClean="0"/>
              <a:t>Records – Worker Training</a:t>
            </a:r>
            <a:endParaRPr lang="en-US" sz="25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600" y="4876800"/>
            <a:ext cx="1451972" cy="1756669"/>
          </a:xfrm>
          <a:prstGeom prst="rect">
            <a:avLst/>
          </a:prstGeom>
          <a:noFill/>
          <a:ln w="6350" cmpd="sng">
            <a:noFill/>
            <a:miter lim="800000"/>
            <a:headEnd/>
            <a:tailEnd/>
          </a:ln>
          <a:effectLst/>
        </p:spPr>
      </p:pic>
    </p:spTree>
    <p:extLst>
      <p:ext uri="{BB962C8B-B14F-4D97-AF65-F5344CB8AC3E}">
        <p14:creationId xmlns:p14="http://schemas.microsoft.com/office/powerpoint/2010/main" val="853899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0041" y="3921888"/>
            <a:ext cx="2235199" cy="1676400"/>
          </a:xfrm>
          <a:prstGeom prst="rect">
            <a:avLst/>
          </a:prstGeom>
          <a:solidFill>
            <a:srgbClr val="FFFFFF">
              <a:shade val="85000"/>
            </a:srgbClr>
          </a:solidFill>
          <a:ln w="5715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1600200" y="304800"/>
            <a:ext cx="7162800" cy="1066800"/>
          </a:xfrm>
        </p:spPr>
        <p:txBody>
          <a:bodyPr/>
          <a:lstStyle/>
          <a:p>
            <a:r>
              <a:rPr lang="en-US" dirty="0" smtClean="0">
                <a:effectLst>
                  <a:outerShdw blurRad="38100" dist="38100" dir="2700000" algn="tl">
                    <a:srgbClr val="000000">
                      <a:alpha val="43137"/>
                    </a:srgbClr>
                  </a:outerShdw>
                </a:effectLst>
              </a:rPr>
              <a:t>Agricultural Water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32344"/>
            <a:ext cx="5867400" cy="3505200"/>
          </a:xfrm>
        </p:spPr>
        <p:txBody>
          <a:bodyPr>
            <a:normAutofit fontScale="92500"/>
          </a:bodyPr>
          <a:lstStyle/>
          <a:p>
            <a:r>
              <a:rPr lang="en-US" b="1" dirty="0" smtClean="0"/>
              <a:t>Production Water</a:t>
            </a:r>
          </a:p>
          <a:p>
            <a:pPr lvl="1"/>
            <a:r>
              <a:rPr lang="en-US" dirty="0" smtClean="0"/>
              <a:t>Water used in contact with produce during growth</a:t>
            </a:r>
          </a:p>
          <a:p>
            <a:pPr lvl="1"/>
            <a:r>
              <a:rPr lang="en-US" dirty="0" smtClean="0"/>
              <a:t>Irrigation, fertigation, foliar sprays, frost protection</a:t>
            </a:r>
          </a:p>
          <a:p>
            <a:r>
              <a:rPr lang="en-US" b="1" dirty="0" smtClean="0"/>
              <a:t>Postharvest Water</a:t>
            </a:r>
          </a:p>
          <a:p>
            <a:pPr lvl="1"/>
            <a:r>
              <a:rPr lang="en-US" dirty="0" smtClean="0"/>
              <a:t>Water used during or after harvest</a:t>
            </a:r>
          </a:p>
          <a:p>
            <a:pPr marL="457200" lvl="1" indent="0">
              <a:buNone/>
            </a:pPr>
            <a:endParaRPr lang="en-US" dirty="0" smtClean="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0041" y="1648428"/>
            <a:ext cx="2235199" cy="1676400"/>
          </a:xfrm>
          <a:prstGeom prst="rect">
            <a:avLst/>
          </a:prstGeom>
          <a:solidFill>
            <a:srgbClr val="FFFFFF">
              <a:shade val="85000"/>
            </a:srgbClr>
          </a:solidFill>
          <a:ln w="57150" cap="sq">
            <a:noFill/>
            <a:miter lim="800000"/>
          </a:ln>
          <a:effectLst/>
        </p:spPr>
      </p:pic>
    </p:spTree>
    <p:extLst>
      <p:ext uri="{BB962C8B-B14F-4D97-AF65-F5344CB8AC3E}">
        <p14:creationId xmlns:p14="http://schemas.microsoft.com/office/powerpoint/2010/main" val="422547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00200" y="304800"/>
            <a:ext cx="7162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effectLst>
                  <a:outerShdw blurRad="38100" dist="38100" dir="2700000" algn="tl">
                    <a:srgbClr val="000000">
                      <a:alpha val="43137"/>
                    </a:srgbClr>
                  </a:outerShdw>
                </a:effectLst>
              </a:rPr>
              <a:t>Agricultural Water Quality</a:t>
            </a:r>
            <a:endParaRPr lang="en-US" dirty="0">
              <a:effectLst>
                <a:outerShdw blurRad="38100" dist="38100" dir="2700000" algn="tl">
                  <a:srgbClr val="000000">
                    <a:alpha val="43137"/>
                  </a:srgbClr>
                </a:outerShdw>
              </a:effectLst>
            </a:endParaRPr>
          </a:p>
        </p:txBody>
      </p:sp>
      <p:sp>
        <p:nvSpPr>
          <p:cNvPr id="3" name="Content Placeholder 2"/>
          <p:cNvSpPr txBox="1">
            <a:spLocks/>
          </p:cNvSpPr>
          <p:nvPr/>
        </p:nvSpPr>
        <p:spPr bwMode="auto">
          <a:xfrm>
            <a:off x="457199" y="1732344"/>
            <a:ext cx="8195481" cy="2402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All agricultural water must be safe and of adequate sanitary quality for its intended use</a:t>
            </a:r>
          </a:p>
          <a:p>
            <a:pPr lvl="1"/>
            <a:r>
              <a:rPr lang="en-US" dirty="0" smtClean="0"/>
              <a:t>Applies to water used for Production and Postharvest Water</a:t>
            </a:r>
          </a:p>
          <a:p>
            <a:pPr marL="457200" lvl="1" indent="0">
              <a:buFont typeface="Arial" charset="0"/>
              <a:buNone/>
            </a:pPr>
            <a:endParaRPr lang="en-US" dirty="0" smtClean="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4361" y="3812890"/>
            <a:ext cx="2844800" cy="2133600"/>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48156" y="3812890"/>
            <a:ext cx="2867026"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886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338554"/>
            <a:ext cx="7120240" cy="1033046"/>
          </a:xfrm>
        </p:spPr>
        <p:txBody>
          <a:bodyPr>
            <a:normAutofit fontScale="90000"/>
          </a:bodyPr>
          <a:lstStyle/>
          <a:p>
            <a:r>
              <a:rPr lang="en-US" sz="3600" dirty="0" smtClean="0">
                <a:effectLst>
                  <a:outerShdw blurRad="38100" dist="38100" dir="2700000" algn="tl">
                    <a:srgbClr val="000000">
                      <a:alpha val="43137"/>
                    </a:srgbClr>
                  </a:outerShdw>
                </a:effectLst>
              </a:rPr>
              <a:t>Water Quality Criteria for Water Used During Growing Activities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304800" y="1371600"/>
            <a:ext cx="8491840" cy="5078313"/>
          </a:xfrm>
          <a:prstGeom prst="rect">
            <a:avLst/>
          </a:prstGeom>
          <a:noFill/>
        </p:spPr>
        <p:txBody>
          <a:bodyPr wrap="square" rtlCol="0">
            <a:spAutoFit/>
          </a:bodyPr>
          <a:lstStyle/>
          <a:p>
            <a:pPr marL="342900" indent="-342900" fontAlgn="base">
              <a:spcBef>
                <a:spcPct val="0"/>
              </a:spcBef>
              <a:spcAft>
                <a:spcPts val="600"/>
              </a:spcAft>
              <a:buFont typeface="Arial" pitchFamily="34" charset="0"/>
              <a:buChar char="•"/>
            </a:pPr>
            <a:r>
              <a:rPr lang="en-US" sz="3000" dirty="0" smtClean="0">
                <a:solidFill>
                  <a:prstClr val="black"/>
                </a:solidFill>
              </a:rPr>
              <a:t>Apply to </a:t>
            </a:r>
            <a:r>
              <a:rPr lang="en-US" sz="3000" dirty="0">
                <a:solidFill>
                  <a:prstClr val="black"/>
                </a:solidFill>
              </a:rPr>
              <a:t>water </a:t>
            </a:r>
            <a:r>
              <a:rPr lang="en-US" sz="3000" dirty="0" smtClean="0">
                <a:solidFill>
                  <a:prstClr val="black"/>
                </a:solidFill>
              </a:rPr>
              <a:t>used with a direct water application method</a:t>
            </a:r>
            <a:r>
              <a:rPr lang="en-US" sz="3000" i="1" dirty="0" smtClean="0">
                <a:solidFill>
                  <a:prstClr val="black"/>
                </a:solidFill>
              </a:rPr>
              <a:t> </a:t>
            </a:r>
            <a:r>
              <a:rPr lang="en-US" sz="3000" dirty="0" smtClean="0">
                <a:solidFill>
                  <a:prstClr val="black"/>
                </a:solidFill>
              </a:rPr>
              <a:t>to covered produce</a:t>
            </a:r>
          </a:p>
          <a:p>
            <a:pPr marL="342900" indent="-342900" fontAlgn="base">
              <a:spcBef>
                <a:spcPct val="0"/>
              </a:spcBef>
              <a:spcAft>
                <a:spcPts val="600"/>
              </a:spcAft>
              <a:buFont typeface="Arial" pitchFamily="34" charset="0"/>
              <a:buChar char="•"/>
            </a:pPr>
            <a:r>
              <a:rPr lang="en-US" sz="3000" dirty="0">
                <a:solidFill>
                  <a:prstClr val="black"/>
                </a:solidFill>
              </a:rPr>
              <a:t>Each </a:t>
            </a:r>
            <a:r>
              <a:rPr lang="en-US" sz="3000" dirty="0" smtClean="0">
                <a:solidFill>
                  <a:prstClr val="black"/>
                </a:solidFill>
              </a:rPr>
              <a:t>source </a:t>
            </a:r>
            <a:r>
              <a:rPr lang="en-US" sz="3000" dirty="0">
                <a:solidFill>
                  <a:prstClr val="black"/>
                </a:solidFill>
              </a:rPr>
              <a:t>of production water must be tested to </a:t>
            </a:r>
            <a:r>
              <a:rPr lang="en-US" sz="3000" dirty="0" smtClean="0">
                <a:solidFill>
                  <a:prstClr val="black"/>
                </a:solidFill>
              </a:rPr>
              <a:t>evaluate </a:t>
            </a:r>
            <a:r>
              <a:rPr lang="en-US" sz="3000" dirty="0">
                <a:solidFill>
                  <a:prstClr val="black"/>
                </a:solidFill>
              </a:rPr>
              <a:t>whether </a:t>
            </a:r>
            <a:r>
              <a:rPr lang="en-US" sz="3000" dirty="0" smtClean="0">
                <a:solidFill>
                  <a:prstClr val="black"/>
                </a:solidFill>
              </a:rPr>
              <a:t>its water quality profile </a:t>
            </a:r>
            <a:r>
              <a:rPr lang="en-US" sz="3000" dirty="0">
                <a:solidFill>
                  <a:prstClr val="black"/>
                </a:solidFill>
              </a:rPr>
              <a:t>meets the </a:t>
            </a:r>
            <a:r>
              <a:rPr lang="en-US" sz="3000" dirty="0" smtClean="0">
                <a:solidFill>
                  <a:prstClr val="black"/>
                </a:solidFill>
              </a:rPr>
              <a:t>following criteria:</a:t>
            </a:r>
            <a:endParaRPr lang="en-US" sz="3000" b="1" dirty="0" smtClean="0">
              <a:solidFill>
                <a:srgbClr val="FF0000"/>
              </a:solidFill>
            </a:endParaRPr>
          </a:p>
          <a:p>
            <a:pPr marL="914400" lvl="1" indent="-457200" fontAlgn="base">
              <a:spcBef>
                <a:spcPct val="0"/>
              </a:spcBef>
              <a:buFont typeface="Courier New" panose="02070309020205020404" pitchFamily="49" charset="0"/>
              <a:buChar char="o"/>
            </a:pPr>
            <a:r>
              <a:rPr lang="en-US" sz="2800" b="1" dirty="0" smtClean="0">
                <a:solidFill>
                  <a:prstClr val="black"/>
                </a:solidFill>
              </a:rPr>
              <a:t>126 or less </a:t>
            </a:r>
            <a:r>
              <a:rPr lang="en-US" sz="2800" dirty="0" smtClean="0">
                <a:solidFill>
                  <a:prstClr val="black"/>
                </a:solidFill>
              </a:rPr>
              <a:t>colony forming units (CFU) generic </a:t>
            </a:r>
            <a:r>
              <a:rPr lang="en-US" sz="2800" i="1" dirty="0">
                <a:solidFill>
                  <a:prstClr val="black"/>
                </a:solidFill>
              </a:rPr>
              <a:t>E. coli </a:t>
            </a:r>
            <a:r>
              <a:rPr lang="en-US" sz="2800" dirty="0" smtClean="0">
                <a:solidFill>
                  <a:prstClr val="black"/>
                </a:solidFill>
              </a:rPr>
              <a:t>per 100 mL water </a:t>
            </a:r>
            <a:r>
              <a:rPr lang="en-US" sz="2800" dirty="0">
                <a:solidFill>
                  <a:prstClr val="black"/>
                </a:solidFill>
              </a:rPr>
              <a:t>geometric </a:t>
            </a:r>
            <a:r>
              <a:rPr lang="en-US" sz="2800" dirty="0" smtClean="0">
                <a:solidFill>
                  <a:prstClr val="black"/>
                </a:solidFill>
              </a:rPr>
              <a:t>mean (GM)</a:t>
            </a:r>
          </a:p>
          <a:p>
            <a:pPr lvl="1" fontAlgn="base">
              <a:spcBef>
                <a:spcPct val="0"/>
              </a:spcBef>
            </a:pPr>
            <a:r>
              <a:rPr lang="en-US" sz="2800" b="1" dirty="0" smtClean="0">
                <a:solidFill>
                  <a:prstClr val="black"/>
                </a:solidFill>
              </a:rPr>
              <a:t> 			</a:t>
            </a:r>
            <a:r>
              <a:rPr lang="en-US" sz="2400" b="1" dirty="0" smtClean="0">
                <a:solidFill>
                  <a:prstClr val="black"/>
                </a:solidFill>
              </a:rPr>
              <a:t>	</a:t>
            </a:r>
            <a:r>
              <a:rPr lang="en-US" sz="2400" b="1" u="sng" dirty="0" smtClean="0">
                <a:solidFill>
                  <a:prstClr val="black"/>
                </a:solidFill>
              </a:rPr>
              <a:t>AND</a:t>
            </a:r>
          </a:p>
          <a:p>
            <a:pPr marL="914400" indent="-457200" fontAlgn="base">
              <a:spcBef>
                <a:spcPct val="0"/>
              </a:spcBef>
              <a:buFont typeface="Courier New" panose="02070309020205020404" pitchFamily="49" charset="0"/>
              <a:buChar char="o"/>
            </a:pPr>
            <a:r>
              <a:rPr lang="en-US" sz="2800" b="1" dirty="0" smtClean="0">
                <a:solidFill>
                  <a:prstClr val="black"/>
                </a:solidFill>
              </a:rPr>
              <a:t>410 or less </a:t>
            </a:r>
            <a:r>
              <a:rPr lang="en-US" sz="2800" dirty="0" smtClean="0">
                <a:solidFill>
                  <a:prstClr val="black"/>
                </a:solidFill>
              </a:rPr>
              <a:t>CFU</a:t>
            </a:r>
            <a:r>
              <a:rPr lang="en-US" sz="2800" b="1" dirty="0" smtClean="0">
                <a:solidFill>
                  <a:prstClr val="black"/>
                </a:solidFill>
              </a:rPr>
              <a:t> </a:t>
            </a:r>
            <a:r>
              <a:rPr lang="en-US" sz="2800" dirty="0" smtClean="0">
                <a:solidFill>
                  <a:prstClr val="black"/>
                </a:solidFill>
              </a:rPr>
              <a:t>generic</a:t>
            </a:r>
            <a:r>
              <a:rPr lang="en-US" sz="2800" i="1" dirty="0" smtClean="0">
                <a:solidFill>
                  <a:prstClr val="black"/>
                </a:solidFill>
              </a:rPr>
              <a:t> E. coli</a:t>
            </a:r>
            <a:r>
              <a:rPr lang="en-US" sz="2800" b="1" i="1" dirty="0" smtClean="0">
                <a:solidFill>
                  <a:prstClr val="black"/>
                </a:solidFill>
              </a:rPr>
              <a:t> </a:t>
            </a:r>
            <a:r>
              <a:rPr lang="en-US" sz="2800" dirty="0" smtClean="0">
                <a:solidFill>
                  <a:prstClr val="black"/>
                </a:solidFill>
              </a:rPr>
              <a:t>per 100 mL water statistical threshold value (STV)</a:t>
            </a:r>
            <a:endParaRPr lang="en-US" sz="3200" dirty="0" smtClean="0">
              <a:solidFill>
                <a:prstClr val="black"/>
              </a:solidFill>
            </a:endParaRPr>
          </a:p>
          <a:p>
            <a:pPr marL="342900" indent="-342900" fontAlgn="base">
              <a:spcBef>
                <a:spcPct val="0"/>
              </a:spcBef>
              <a:spcAft>
                <a:spcPts val="600"/>
              </a:spcAft>
              <a:buFont typeface="Arial" pitchFamily="34" charset="0"/>
              <a:buChar char="•"/>
            </a:pPr>
            <a:endParaRPr lang="en-US" sz="2400" dirty="0">
              <a:solidFill>
                <a:prstClr val="black"/>
              </a:solidFill>
            </a:endParaRPr>
          </a:p>
        </p:txBody>
      </p:sp>
    </p:spTree>
    <p:extLst>
      <p:ext uri="{BB962C8B-B14F-4D97-AF65-F5344CB8AC3E}">
        <p14:creationId xmlns:p14="http://schemas.microsoft.com/office/powerpoint/2010/main" val="280057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358658" y="1515917"/>
            <a:ext cx="8556742" cy="5189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solidFill>
                  <a:prstClr val="black"/>
                </a:solidFill>
              </a:rPr>
              <a:t>Inspect Water Sources and Water Distribution Systems</a:t>
            </a:r>
          </a:p>
          <a:p>
            <a:pPr lvl="1">
              <a:spcBef>
                <a:spcPts val="0"/>
              </a:spcBef>
            </a:pPr>
            <a:r>
              <a:rPr lang="en-US" sz="2400" dirty="0" smtClean="0">
                <a:solidFill>
                  <a:prstClr val="black"/>
                </a:solidFill>
              </a:rPr>
              <a:t>Make repairs/prevent contamination</a:t>
            </a:r>
            <a:endParaRPr lang="en-US" dirty="0">
              <a:solidFill>
                <a:prstClr val="black"/>
              </a:solidFill>
            </a:endParaRPr>
          </a:p>
          <a:p>
            <a:pPr>
              <a:spcBef>
                <a:spcPts val="0"/>
              </a:spcBef>
            </a:pPr>
            <a:r>
              <a:rPr lang="en-US" sz="2800" dirty="0" smtClean="0">
                <a:solidFill>
                  <a:prstClr val="black"/>
                </a:solidFill>
              </a:rPr>
              <a:t>Build an initial microbial water quality profile</a:t>
            </a:r>
          </a:p>
          <a:p>
            <a:pPr>
              <a:spcBef>
                <a:spcPts val="0"/>
              </a:spcBef>
            </a:pPr>
            <a:r>
              <a:rPr lang="en-US" sz="2800" dirty="0" smtClean="0">
                <a:solidFill>
                  <a:prstClr val="black"/>
                </a:solidFill>
              </a:rPr>
              <a:t>Production Water</a:t>
            </a:r>
          </a:p>
          <a:p>
            <a:pPr>
              <a:spcBef>
                <a:spcPts val="0"/>
              </a:spcBef>
            </a:pPr>
            <a:r>
              <a:rPr lang="en-US" sz="2800" dirty="0" smtClean="0">
                <a:solidFill>
                  <a:prstClr val="black"/>
                </a:solidFill>
              </a:rPr>
              <a:t>Use alternative methods if water source does not meet the requirements</a:t>
            </a:r>
          </a:p>
          <a:p>
            <a:pPr lvl="1">
              <a:spcBef>
                <a:spcPts val="0"/>
              </a:spcBef>
            </a:pPr>
            <a:r>
              <a:rPr lang="en-US" sz="2400" dirty="0" smtClean="0">
                <a:solidFill>
                  <a:prstClr val="black"/>
                </a:solidFill>
              </a:rPr>
              <a:t>Allow die off time between irrigation/harvest</a:t>
            </a:r>
          </a:p>
          <a:p>
            <a:pPr lvl="1">
              <a:spcBef>
                <a:spcPts val="0"/>
              </a:spcBef>
            </a:pPr>
            <a:r>
              <a:rPr lang="en-US" sz="2400" dirty="0" smtClean="0">
                <a:solidFill>
                  <a:prstClr val="black"/>
                </a:solidFill>
              </a:rPr>
              <a:t>Water treatment</a:t>
            </a:r>
          </a:p>
          <a:p>
            <a:pPr lvl="1">
              <a:spcBef>
                <a:spcPts val="0"/>
              </a:spcBef>
            </a:pPr>
            <a:r>
              <a:rPr lang="en-US" sz="2400" dirty="0" smtClean="0">
                <a:solidFill>
                  <a:prstClr val="black"/>
                </a:solidFill>
              </a:rPr>
              <a:t>Drip irrigation (unless it is a root crop)</a:t>
            </a:r>
          </a:p>
          <a:p>
            <a:pPr>
              <a:spcBef>
                <a:spcPts val="0"/>
              </a:spcBef>
              <a:buNone/>
            </a:pPr>
            <a:endParaRPr lang="en-US" sz="2200" dirty="0" smtClean="0">
              <a:solidFill>
                <a:prstClr val="black"/>
              </a:solidFill>
            </a:endParaRPr>
          </a:p>
          <a:p>
            <a:pPr lvl="1">
              <a:spcBef>
                <a:spcPts val="0"/>
              </a:spcBef>
            </a:pPr>
            <a:endParaRPr lang="en-US" dirty="0">
              <a:solidFill>
                <a:prstClr val="black"/>
              </a:solidFill>
            </a:endParaRPr>
          </a:p>
        </p:txBody>
      </p:sp>
      <p:sp>
        <p:nvSpPr>
          <p:cNvPr id="2" name="Title 1"/>
          <p:cNvSpPr>
            <a:spLocks noGrp="1"/>
          </p:cNvSpPr>
          <p:nvPr>
            <p:ph type="title" idx="4294967295"/>
          </p:nvPr>
        </p:nvSpPr>
        <p:spPr>
          <a:xfrm>
            <a:off x="457200" y="424542"/>
            <a:ext cx="8164286" cy="947738"/>
          </a:xfrm>
        </p:spPr>
        <p:txBody>
          <a:bodyPr>
            <a:noAutofit/>
          </a:bodyPr>
          <a:lstStyle/>
          <a:p>
            <a:pPr algn="ctr"/>
            <a:r>
              <a:rPr lang="en-US" dirty="0" smtClean="0">
                <a:effectLst>
                  <a:outerShdw blurRad="38100" dist="38100" dir="2700000" algn="tl">
                    <a:srgbClr val="000000">
                      <a:alpha val="43137"/>
                    </a:srgbClr>
                  </a:outerShdw>
                </a:effectLst>
              </a:rPr>
              <a:t>Agricultural Water Requirements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4 years from compliance date</a:t>
            </a:r>
            <a:endParaRPr lang="en-US" sz="3200" dirty="0">
              <a:solidFill>
                <a:schemeClr val="bg1"/>
              </a:solidFill>
              <a:effectLst>
                <a:outerShdw blurRad="38100" dist="38100" dir="2700000" algn="tl">
                  <a:srgbClr val="000000">
                    <a:alpha val="43137"/>
                  </a:srgbClr>
                </a:outerShdw>
              </a:effectLst>
            </a:endParaRPr>
          </a:p>
        </p:txBody>
      </p:sp>
      <p:pic>
        <p:nvPicPr>
          <p:cNvPr id="8" name="Picture 2" descr="C:\Documents and Settings\edugut10\My Documents\Work\Davis3-Trevor\USDA-Grant\SVR-57\SVR-57-T3-Pic\P1030924.JPG"/>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6392165" y="4839608"/>
            <a:ext cx="2751835" cy="2018392"/>
          </a:xfrm>
          <a:prstGeom prst="rect">
            <a:avLst/>
          </a:prstGeom>
          <a:ln>
            <a:noFill/>
          </a:ln>
          <a:effectLst/>
        </p:spPr>
      </p:pic>
    </p:spTree>
    <p:extLst>
      <p:ext uri="{BB962C8B-B14F-4D97-AF65-F5344CB8AC3E}">
        <p14:creationId xmlns:p14="http://schemas.microsoft.com/office/powerpoint/2010/main" val="356866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330806"/>
            <a:ext cx="7353300" cy="1143000"/>
          </a:xfrm>
        </p:spPr>
        <p:txBody>
          <a:bodyPr>
            <a:normAutofit fontScale="90000"/>
          </a:bodyPr>
          <a:lstStyle/>
          <a:p>
            <a:r>
              <a:rPr lang="en-US" sz="3600" dirty="0" smtClean="0">
                <a:effectLst>
                  <a:outerShdw blurRad="38100" dist="38100" dir="2700000" algn="tl">
                    <a:srgbClr val="000000">
                      <a:alpha val="43137"/>
                    </a:srgbClr>
                  </a:outerShdw>
                </a:effectLst>
              </a:rPr>
              <a:t>Water Quality Criterion for</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Harvest and Postharvest Activities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441163" y="1660896"/>
            <a:ext cx="8235162" cy="3539430"/>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800" dirty="0" smtClean="0">
                <a:solidFill>
                  <a:prstClr val="black"/>
                </a:solidFill>
              </a:rPr>
              <a:t>Water used post harvest must have </a:t>
            </a:r>
            <a:br>
              <a:rPr lang="en-US" sz="2800" dirty="0" smtClean="0">
                <a:solidFill>
                  <a:prstClr val="black"/>
                </a:solidFill>
              </a:rPr>
            </a:br>
            <a:r>
              <a:rPr lang="en-US" sz="2800" dirty="0" smtClean="0">
                <a:solidFill>
                  <a:prstClr val="black"/>
                </a:solidFill>
              </a:rPr>
              <a:t>no detectable generic </a:t>
            </a:r>
            <a:r>
              <a:rPr lang="en-US" sz="2800" i="1" dirty="0" smtClean="0">
                <a:solidFill>
                  <a:prstClr val="black"/>
                </a:solidFill>
              </a:rPr>
              <a:t>E. coli </a:t>
            </a:r>
            <a:r>
              <a:rPr lang="en-US" sz="2800" dirty="0" smtClean="0">
                <a:solidFill>
                  <a:prstClr val="black"/>
                </a:solidFill>
              </a:rPr>
              <a:t>per 100 mL</a:t>
            </a:r>
            <a:br>
              <a:rPr lang="en-US" sz="2800" dirty="0" smtClean="0">
                <a:solidFill>
                  <a:prstClr val="black"/>
                </a:solidFill>
              </a:rPr>
            </a:br>
            <a:r>
              <a:rPr lang="en-US" sz="2800" dirty="0" smtClean="0">
                <a:solidFill>
                  <a:prstClr val="black"/>
                </a:solidFill>
              </a:rPr>
              <a:t>sample</a:t>
            </a:r>
          </a:p>
          <a:p>
            <a:pPr marL="342900" indent="-342900" fontAlgn="base">
              <a:spcBef>
                <a:spcPct val="0"/>
              </a:spcBef>
              <a:spcAft>
                <a:spcPct val="0"/>
              </a:spcAft>
              <a:buFont typeface="Arial" pitchFamily="34" charset="0"/>
              <a:buChar char="•"/>
            </a:pPr>
            <a:r>
              <a:rPr lang="en-US" sz="2800" dirty="0" smtClean="0">
                <a:solidFill>
                  <a:prstClr val="black"/>
                </a:solidFill>
              </a:rPr>
              <a:t>Treatment not mandated</a:t>
            </a:r>
          </a:p>
          <a:p>
            <a:pPr marL="342900" indent="-342900" fontAlgn="base">
              <a:spcBef>
                <a:spcPct val="0"/>
              </a:spcBef>
              <a:spcAft>
                <a:spcPct val="0"/>
              </a:spcAft>
              <a:buFont typeface="Arial" pitchFamily="34" charset="0"/>
              <a:buChar char="•"/>
            </a:pPr>
            <a:r>
              <a:rPr lang="en-US" sz="2800" dirty="0" smtClean="0">
                <a:solidFill>
                  <a:prstClr val="black"/>
                </a:solidFill>
              </a:rPr>
              <a:t>Change water as necessary to reduce cross contamination risks</a:t>
            </a:r>
          </a:p>
          <a:p>
            <a:pPr marL="342900" indent="-342900" fontAlgn="base">
              <a:spcBef>
                <a:spcPct val="0"/>
              </a:spcBef>
              <a:spcAft>
                <a:spcPct val="0"/>
              </a:spcAft>
              <a:buFont typeface="Arial" pitchFamily="34" charset="0"/>
              <a:buChar char="•"/>
            </a:pPr>
            <a:r>
              <a:rPr lang="en-US" sz="2800" dirty="0" smtClean="0">
                <a:solidFill>
                  <a:prstClr val="black"/>
                </a:solidFill>
              </a:rPr>
              <a:t>Only use sanitizers according to the label</a:t>
            </a:r>
          </a:p>
          <a:p>
            <a:pPr marL="342900" indent="-342900" fontAlgn="base">
              <a:spcBef>
                <a:spcPct val="0"/>
              </a:spcBef>
              <a:spcAft>
                <a:spcPct val="0"/>
              </a:spcAft>
              <a:buFont typeface="Arial" pitchFamily="34" charset="0"/>
              <a:buChar char="•"/>
            </a:pPr>
            <a:r>
              <a:rPr lang="en-US" sz="2800" dirty="0" smtClean="0">
                <a:solidFill>
                  <a:prstClr val="black"/>
                </a:solidFill>
              </a:rPr>
              <a:t>Keep records of water quality/water treatments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486400"/>
            <a:ext cx="1828800" cy="1219200"/>
          </a:xfrm>
          <a:prstGeom prst="rect">
            <a:avLst/>
          </a:prstGeom>
          <a:solidFill>
            <a:srgbClr val="FFFFFF">
              <a:shade val="85000"/>
            </a:srgbClr>
          </a:solidFill>
          <a:ln w="57150" cap="sq">
            <a:noFill/>
            <a:miter lim="800000"/>
          </a:ln>
          <a:effectLst>
            <a:outerShdw blurRad="55000" dist="18000" dir="5400000" algn="tl" rotWithShape="0">
              <a:srgbClr val="000000">
                <a:alpha val="40000"/>
              </a:srgbClr>
            </a:outerShdw>
          </a:effectLst>
        </p:spPr>
      </p:pic>
      <p:pic>
        <p:nvPicPr>
          <p:cNvPr id="8194" name="Picture 2" descr="C:\Users\glw53\Pictures\GAPs Pics\TN GAPs Photos\Buurma Packing Shed 2003\DSC0211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86600" y="1447800"/>
            <a:ext cx="1828800" cy="1939636"/>
          </a:xfrm>
          <a:prstGeom prst="rect">
            <a:avLst/>
          </a:prstGeom>
          <a:solidFill>
            <a:srgbClr val="FFFFFF">
              <a:shade val="85000"/>
            </a:srgbClr>
          </a:solidFill>
          <a:ln w="5715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535510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0" y="0"/>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effectLst>
                  <a:outerShdw blurRad="38100" dist="38100" dir="2700000" algn="tl">
                    <a:srgbClr val="000000">
                      <a:alpha val="43137"/>
                    </a:srgbClr>
                  </a:outerShdw>
                </a:effectLst>
              </a:rPr>
              <a:t>Harvest and Postharvest Practices</a:t>
            </a:r>
            <a:endParaRPr lang="en-US" sz="3600" dirty="0">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304800" y="990600"/>
            <a:ext cx="83820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No produce destined for fresh market that is contaminated with feces or dropped covered produce</a:t>
            </a:r>
          </a:p>
          <a:p>
            <a:r>
              <a:rPr lang="en-US" sz="2400" dirty="0" smtClean="0"/>
              <a:t>Worker health and hygiene practices</a:t>
            </a:r>
          </a:p>
          <a:p>
            <a:r>
              <a:rPr lang="en-US" sz="2400" dirty="0" smtClean="0"/>
              <a:t>Building must be suitable size, construction and design to facilitate maintenance and sanitary operations</a:t>
            </a:r>
          </a:p>
          <a:p>
            <a:r>
              <a:rPr lang="en-US" sz="2400" dirty="0" smtClean="0"/>
              <a:t>Clean and Sanitize Food Contact Surfaces</a:t>
            </a:r>
          </a:p>
          <a:p>
            <a:pPr lvl="1"/>
            <a:r>
              <a:rPr lang="en-US" sz="2400" dirty="0" smtClean="0"/>
              <a:t>Record of cleaning, sanitizing of tools, equipment and containers is required</a:t>
            </a:r>
          </a:p>
          <a:p>
            <a:r>
              <a:rPr lang="en-US" sz="2400" dirty="0" smtClean="0"/>
              <a:t>Packing containers – new single use or cleaned reusable</a:t>
            </a:r>
          </a:p>
          <a:p>
            <a:r>
              <a:rPr lang="en-US" sz="2400" dirty="0" smtClean="0"/>
              <a:t>Pest Control</a:t>
            </a:r>
          </a:p>
          <a:p>
            <a:r>
              <a:rPr lang="en-US" sz="2400" dirty="0" smtClean="0"/>
              <a:t>Vehicles must be cleaned prior to hauling produce</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846" y="5334000"/>
            <a:ext cx="2110154" cy="1371600"/>
          </a:xfrm>
          <a:prstGeom prst="rect">
            <a:avLst/>
          </a:prstGeom>
        </p:spPr>
      </p:pic>
      <p:sp>
        <p:nvSpPr>
          <p:cNvPr id="7" name="TextBox 6"/>
          <p:cNvSpPr txBox="1"/>
          <p:nvPr/>
        </p:nvSpPr>
        <p:spPr>
          <a:xfrm>
            <a:off x="6781800" y="5105400"/>
            <a:ext cx="2514600" cy="307777"/>
          </a:xfrm>
          <a:prstGeom prst="rect">
            <a:avLst/>
          </a:prstGeom>
          <a:noFill/>
        </p:spPr>
        <p:txBody>
          <a:bodyPr wrap="square" rtlCol="0">
            <a:spAutoFit/>
          </a:bodyPr>
          <a:lstStyle/>
          <a:p>
            <a:r>
              <a:rPr lang="en-US" sz="1400" dirty="0" smtClean="0"/>
              <a:t>Break area for eating/drinking</a:t>
            </a:r>
            <a:endParaRPr lang="en-US" sz="1400"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16" t="8579" r="6788" b="8741"/>
          <a:stretch/>
        </p:blipFill>
        <p:spPr bwMode="auto">
          <a:xfrm>
            <a:off x="152400" y="5638800"/>
            <a:ext cx="1645919" cy="109728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8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Produce Rule</a:t>
            </a:r>
            <a:br>
              <a:rPr lang="en-US" dirty="0" smtClean="0"/>
            </a:br>
            <a:r>
              <a:rPr lang="en-US" dirty="0" smtClean="0"/>
              <a:t> Crop Exemptions</a:t>
            </a:r>
            <a:endParaRPr lang="en-US" dirty="0"/>
          </a:p>
        </p:txBody>
      </p:sp>
      <p:sp>
        <p:nvSpPr>
          <p:cNvPr id="3" name="Content Placeholder 2"/>
          <p:cNvSpPr>
            <a:spLocks noGrp="1"/>
          </p:cNvSpPr>
          <p:nvPr>
            <p:ph idx="1"/>
          </p:nvPr>
        </p:nvSpPr>
        <p:spPr/>
        <p:txBody>
          <a:bodyPr>
            <a:normAutofit lnSpcReduction="10000"/>
          </a:bodyPr>
          <a:lstStyle/>
          <a:p>
            <a:r>
              <a:rPr lang="en-US" dirty="0" smtClean="0"/>
              <a:t>Exempt from compliance with growing, harvesting, packing and holding requirements</a:t>
            </a:r>
          </a:p>
          <a:p>
            <a:pPr lvl="1"/>
            <a:r>
              <a:rPr lang="en-US" dirty="0" smtClean="0"/>
              <a:t>Produce that is not a raw agricultural commodity</a:t>
            </a:r>
          </a:p>
          <a:p>
            <a:pPr lvl="1"/>
            <a:r>
              <a:rPr lang="en-US" dirty="0" smtClean="0"/>
              <a:t>Produce that is rarely consumed raw</a:t>
            </a:r>
          </a:p>
          <a:p>
            <a:pPr lvl="2"/>
            <a:r>
              <a:rPr lang="en-US" dirty="0" smtClean="0"/>
              <a:t>Examples:  White potatoes, Sweet potatoes, Sweet Corn</a:t>
            </a:r>
          </a:p>
          <a:p>
            <a:pPr lvl="1"/>
            <a:r>
              <a:rPr lang="en-US" dirty="0" smtClean="0"/>
              <a:t>Food grains</a:t>
            </a:r>
          </a:p>
          <a:p>
            <a:pPr lvl="1"/>
            <a:r>
              <a:rPr lang="en-US" dirty="0" smtClean="0"/>
              <a:t>Produce that receives commercial processing that adequately reduces the presence of human pathogens</a:t>
            </a:r>
          </a:p>
          <a:p>
            <a:pPr lvl="2"/>
            <a:endParaRPr lang="en-US" dirty="0"/>
          </a:p>
        </p:txBody>
      </p:sp>
      <p:pic>
        <p:nvPicPr>
          <p:cNvPr id="4" name="Picture 4" descr="L_MDA_4c"/>
          <p:cNvPicPr>
            <a:picLocks noChangeAspect="1" noChangeArrowheads="1"/>
          </p:cNvPicPr>
          <p:nvPr/>
        </p:nvPicPr>
        <p:blipFill>
          <a:blip r:embed="rId2" cstate="print"/>
          <a:srcRect/>
          <a:stretch>
            <a:fillRect/>
          </a:stretch>
        </p:blipFill>
        <p:spPr bwMode="auto">
          <a:xfrm>
            <a:off x="381000" y="228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79970"/>
            <a:ext cx="7467600" cy="1066800"/>
          </a:xfrm>
        </p:spPr>
        <p:txBody>
          <a:bodyPr>
            <a:normAutofit fontScale="90000"/>
          </a:bodyPr>
          <a:lstStyle/>
          <a:p>
            <a:pPr algn="ctr"/>
            <a:r>
              <a:rPr lang="en-US" sz="3600" dirty="0" smtClean="0">
                <a:effectLst>
                  <a:outerShdw blurRad="38100" dist="38100" dir="2700000" algn="tl">
                    <a:srgbClr val="000000">
                      <a:alpha val="43137"/>
                    </a:srgbClr>
                  </a:outerShdw>
                </a:effectLst>
              </a:rPr>
              <a:t>The Food Safety Modernization Act (FSMA)</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19100" y="1752600"/>
            <a:ext cx="8305800" cy="4495800"/>
          </a:xfrm>
        </p:spPr>
        <p:txBody>
          <a:bodyPr>
            <a:normAutofit/>
          </a:bodyPr>
          <a:lstStyle/>
          <a:p>
            <a:pPr>
              <a:spcBef>
                <a:spcPts val="0"/>
              </a:spcBef>
            </a:pPr>
            <a:r>
              <a:rPr lang="en-US" sz="2800" dirty="0" smtClean="0"/>
              <a:t>FSMA includes:</a:t>
            </a:r>
          </a:p>
          <a:p>
            <a:pPr lvl="1">
              <a:spcBef>
                <a:spcPts val="0"/>
              </a:spcBef>
            </a:pPr>
            <a:r>
              <a:rPr lang="en-US" sz="2400" b="1" dirty="0" smtClean="0">
                <a:effectLst>
                  <a:outerShdw blurRad="38100" dist="38100" dir="2700000" algn="tl">
                    <a:srgbClr val="000000">
                      <a:alpha val="43137"/>
                    </a:srgbClr>
                  </a:outerShdw>
                </a:effectLst>
              </a:rPr>
              <a:t>Produce Safety Rule</a:t>
            </a:r>
          </a:p>
          <a:p>
            <a:pPr lvl="1">
              <a:spcBef>
                <a:spcPts val="0"/>
              </a:spcBef>
            </a:pPr>
            <a:r>
              <a:rPr lang="en-US" sz="2400" dirty="0" smtClean="0"/>
              <a:t>Preventive </a:t>
            </a:r>
            <a:r>
              <a:rPr lang="en-US" sz="2400" dirty="0"/>
              <a:t>Controls for Human </a:t>
            </a:r>
            <a:r>
              <a:rPr lang="en-US" sz="2400" dirty="0" smtClean="0"/>
              <a:t>Food</a:t>
            </a:r>
          </a:p>
          <a:p>
            <a:pPr lvl="1">
              <a:spcBef>
                <a:spcPts val="0"/>
              </a:spcBef>
            </a:pPr>
            <a:r>
              <a:rPr lang="en-US" sz="2400" dirty="0" smtClean="0"/>
              <a:t>Preventive </a:t>
            </a:r>
            <a:r>
              <a:rPr lang="en-US" sz="2400" dirty="0"/>
              <a:t>Controls for </a:t>
            </a:r>
            <a:r>
              <a:rPr lang="en-US" sz="2400" dirty="0" smtClean="0"/>
              <a:t>Animal Food</a:t>
            </a:r>
          </a:p>
          <a:p>
            <a:pPr lvl="1">
              <a:spcBef>
                <a:spcPts val="0"/>
              </a:spcBef>
            </a:pPr>
            <a:r>
              <a:rPr lang="en-US" sz="2400" dirty="0" smtClean="0"/>
              <a:t>Foreign </a:t>
            </a:r>
            <a:r>
              <a:rPr lang="en-US" sz="2400" dirty="0"/>
              <a:t>Supplier Verification Programs </a:t>
            </a:r>
          </a:p>
          <a:p>
            <a:pPr lvl="1">
              <a:spcBef>
                <a:spcPts val="0"/>
              </a:spcBef>
            </a:pPr>
            <a:r>
              <a:rPr lang="en-US" sz="2400" dirty="0" smtClean="0"/>
              <a:t>Accreditation </a:t>
            </a:r>
            <a:r>
              <a:rPr lang="en-US" sz="2400" dirty="0"/>
              <a:t>of Third-Party Auditors/Certification </a:t>
            </a:r>
            <a:r>
              <a:rPr lang="en-US" sz="2400" dirty="0" smtClean="0"/>
              <a:t>Bodies</a:t>
            </a:r>
          </a:p>
          <a:p>
            <a:pPr lvl="1">
              <a:spcBef>
                <a:spcPts val="0"/>
              </a:spcBef>
            </a:pPr>
            <a:r>
              <a:rPr lang="en-US" sz="2400" dirty="0" smtClean="0"/>
              <a:t>Sanitary Transportation </a:t>
            </a:r>
            <a:r>
              <a:rPr lang="en-US" sz="2400" dirty="0"/>
              <a:t>of </a:t>
            </a:r>
            <a:r>
              <a:rPr lang="en-US" sz="2400" dirty="0" smtClean="0"/>
              <a:t>Human </a:t>
            </a:r>
            <a:r>
              <a:rPr lang="en-US" sz="2400" dirty="0"/>
              <a:t>and Animal Food</a:t>
            </a:r>
          </a:p>
          <a:p>
            <a:pPr lvl="1">
              <a:spcBef>
                <a:spcPts val="0"/>
              </a:spcBef>
            </a:pPr>
            <a:r>
              <a:rPr lang="en-US" sz="2400" dirty="0" smtClean="0"/>
              <a:t>Prevention of Intentional Contamination/Adulteration</a:t>
            </a:r>
          </a:p>
          <a:p>
            <a:pPr>
              <a:spcBef>
                <a:spcPts val="0"/>
              </a:spcBef>
            </a:pPr>
            <a:r>
              <a:rPr lang="en-US" sz="2800" dirty="0" smtClean="0"/>
              <a:t>Focused on prevention of food safety issues – Farm to Fork</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9800" y="1446770"/>
            <a:ext cx="2362200" cy="1574800"/>
          </a:xfrm>
          <a:prstGeom prst="rect">
            <a:avLst/>
          </a:prstGeom>
          <a:noFill/>
          <a:ln>
            <a:noFill/>
          </a:ln>
        </p:spPr>
      </p:pic>
    </p:spTree>
    <p:extLst>
      <p:ext uri="{BB962C8B-B14F-4D97-AF65-F5344CB8AC3E}">
        <p14:creationId xmlns:p14="http://schemas.microsoft.com/office/powerpoint/2010/main" val="1943595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smtClean="0"/>
              <a:t>Produce Rule</a:t>
            </a:r>
            <a:br>
              <a:rPr lang="en-US" sz="2800" dirty="0" smtClean="0"/>
            </a:br>
            <a:r>
              <a:rPr lang="en-US" sz="2800" dirty="0" smtClean="0"/>
              <a:t>Farms with Exemptions/Modified Requirements</a:t>
            </a:r>
            <a:endParaRPr lang="en-US" sz="2800" dirty="0"/>
          </a:p>
        </p:txBody>
      </p:sp>
      <p:sp>
        <p:nvSpPr>
          <p:cNvPr id="3" name="Content Placeholder 2"/>
          <p:cNvSpPr>
            <a:spLocks noGrp="1"/>
          </p:cNvSpPr>
          <p:nvPr>
            <p:ph idx="1"/>
          </p:nvPr>
        </p:nvSpPr>
        <p:spPr>
          <a:xfrm>
            <a:off x="457200" y="1371600"/>
            <a:ext cx="8229600" cy="5486400"/>
          </a:xfrm>
        </p:spPr>
        <p:txBody>
          <a:bodyPr>
            <a:noAutofit/>
          </a:bodyPr>
          <a:lstStyle/>
          <a:p>
            <a:pPr lvl="1"/>
            <a:r>
              <a:rPr lang="en-US" sz="2300" dirty="0" smtClean="0"/>
              <a:t>Farms that have an average annual value of produce sold during the previous three years of $25,000 or less are exempt</a:t>
            </a:r>
          </a:p>
          <a:p>
            <a:pPr lvl="1"/>
            <a:r>
              <a:rPr lang="en-US" sz="2300" dirty="0" smtClean="0"/>
              <a:t>Only grow produce that receives commercial processing that adequately reduces the presence of human pathogens are exempt except for the following requirements:</a:t>
            </a:r>
          </a:p>
          <a:p>
            <a:pPr lvl="2"/>
            <a:r>
              <a:rPr lang="en-US" sz="2300" dirty="0" smtClean="0"/>
              <a:t>Must annually obtain from the customer that they or an entity the conducts the processing for them has established and follows a process that adequately reduces the presence of human pathogens</a:t>
            </a:r>
          </a:p>
          <a:p>
            <a:pPr lvl="2"/>
            <a:r>
              <a:rPr lang="en-US" sz="2300" dirty="0" smtClean="0"/>
              <a:t>Documents accompanying the produce to the customer and to anyone else that is conducting the process for the customer must state “The food is not processed to adequately reduce the presence of microorganisms of public health concern.</a:t>
            </a:r>
          </a:p>
          <a:p>
            <a:pPr lvl="2"/>
            <a:endParaRPr lang="en-US" sz="1300" dirty="0"/>
          </a:p>
        </p:txBody>
      </p:sp>
      <p:pic>
        <p:nvPicPr>
          <p:cNvPr id="4" name="Picture 4" descr="L_MDA_4c"/>
          <p:cNvPicPr>
            <a:picLocks noChangeAspect="1" noChangeArrowheads="1"/>
          </p:cNvPicPr>
          <p:nvPr/>
        </p:nvPicPr>
        <p:blipFill>
          <a:blip r:embed="rId2" cstate="print"/>
          <a:srcRect/>
          <a:stretch>
            <a:fillRect/>
          </a:stretch>
        </p:blipFill>
        <p:spPr bwMode="auto">
          <a:xfrm>
            <a:off x="152400" y="228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smtClean="0"/>
              <a:t>Produce Rule</a:t>
            </a:r>
            <a:br>
              <a:rPr lang="en-US" sz="2800" dirty="0" smtClean="0"/>
            </a:br>
            <a:r>
              <a:rPr lang="en-US" sz="2800" dirty="0" smtClean="0"/>
              <a:t>Farms with Exemptions/Modified Requirements</a:t>
            </a:r>
            <a:endParaRPr lang="en-US" sz="2800" dirty="0"/>
          </a:p>
        </p:txBody>
      </p:sp>
      <p:sp>
        <p:nvSpPr>
          <p:cNvPr id="3" name="Content Placeholder 2"/>
          <p:cNvSpPr>
            <a:spLocks noGrp="1"/>
          </p:cNvSpPr>
          <p:nvPr>
            <p:ph idx="1"/>
          </p:nvPr>
        </p:nvSpPr>
        <p:spPr>
          <a:xfrm>
            <a:off x="457200" y="1219200"/>
            <a:ext cx="8229600" cy="5486400"/>
          </a:xfrm>
        </p:spPr>
        <p:txBody>
          <a:bodyPr>
            <a:noAutofit/>
          </a:bodyPr>
          <a:lstStyle/>
          <a:p>
            <a:pPr lvl="1"/>
            <a:r>
              <a:rPr lang="en-US" sz="1500" b="1" dirty="0" smtClean="0"/>
              <a:t>Qualified Exemption</a:t>
            </a:r>
          </a:p>
          <a:p>
            <a:pPr lvl="2"/>
            <a:r>
              <a:rPr lang="en-US" sz="1500" b="1" dirty="0" smtClean="0"/>
              <a:t>Gross Food Sales </a:t>
            </a:r>
            <a:r>
              <a:rPr lang="en-US" sz="1500" dirty="0" smtClean="0"/>
              <a:t>averaging less than $500,000 annually during the previous three years</a:t>
            </a:r>
          </a:p>
          <a:p>
            <a:pPr lvl="3"/>
            <a:r>
              <a:rPr lang="en-US" sz="1500" dirty="0" smtClean="0"/>
              <a:t>FDA Definition of food includes non covered produce, animal feed (including growing grain, hay, etc.), livestock, poultry, processed food (includes contract production)</a:t>
            </a:r>
          </a:p>
          <a:p>
            <a:pPr lvl="2"/>
            <a:r>
              <a:rPr lang="en-US" sz="1500" dirty="0" smtClean="0"/>
              <a:t>Direct food sales to consumers and/or to restaurants and retailers in the same state or not more than 275 miles away must exceed sales to all others combined</a:t>
            </a:r>
          </a:p>
          <a:p>
            <a:pPr lvl="2"/>
            <a:r>
              <a:rPr lang="en-US" sz="1500" dirty="0" smtClean="0"/>
              <a:t>Modified requirements</a:t>
            </a:r>
          </a:p>
          <a:p>
            <a:pPr lvl="3"/>
            <a:r>
              <a:rPr lang="en-US" sz="1500" dirty="0" smtClean="0"/>
              <a:t>Provide the name and complete business address of the farm where the produce was grown either on a label or at the point of purchase</a:t>
            </a:r>
          </a:p>
          <a:p>
            <a:pPr lvl="3"/>
            <a:r>
              <a:rPr lang="en-US" sz="1500" dirty="0" smtClean="0"/>
              <a:t>Farm must maintain sales records subject to inspection to verify exemption status</a:t>
            </a:r>
          </a:p>
          <a:p>
            <a:pPr lvl="4"/>
            <a:r>
              <a:rPr lang="en-US" sz="1500" dirty="0" smtClean="0"/>
              <a:t>Records are not required to be submitted to MDA or FDA</a:t>
            </a:r>
          </a:p>
          <a:p>
            <a:pPr lvl="4"/>
            <a:r>
              <a:rPr lang="en-US" sz="1500" dirty="0" smtClean="0"/>
              <a:t>Will be inspected on site</a:t>
            </a:r>
          </a:p>
          <a:p>
            <a:pPr lvl="3"/>
            <a:r>
              <a:rPr lang="en-US" sz="1500" dirty="0" smtClean="0"/>
              <a:t>Farm must review sales records and document the review annually to verify they still meet the Qualified Exemption requirements</a:t>
            </a:r>
          </a:p>
          <a:p>
            <a:pPr lvl="2"/>
            <a:r>
              <a:rPr lang="en-US" sz="1500" dirty="0" smtClean="0"/>
              <a:t>Exemption can be revoked</a:t>
            </a:r>
          </a:p>
          <a:p>
            <a:pPr lvl="3"/>
            <a:r>
              <a:rPr lang="en-US" sz="1500" dirty="0" smtClean="0"/>
              <a:t>Active investigation of food borne illness linked to farm</a:t>
            </a:r>
          </a:p>
          <a:p>
            <a:pPr lvl="3"/>
            <a:r>
              <a:rPr lang="en-US" sz="1500" dirty="0" smtClean="0"/>
              <a:t>If determined necessary to protect public health</a:t>
            </a:r>
          </a:p>
          <a:p>
            <a:pPr lvl="2"/>
            <a:r>
              <a:rPr lang="en-US" sz="1500" dirty="0" smtClean="0"/>
              <a:t>Unlikely that retailers will buy from Qualified Exempt Growers unless they are in compliance</a:t>
            </a:r>
          </a:p>
          <a:p>
            <a:pPr lvl="2"/>
            <a:endParaRPr lang="en-US" sz="1300" dirty="0"/>
          </a:p>
        </p:txBody>
      </p:sp>
      <p:pic>
        <p:nvPicPr>
          <p:cNvPr id="4" name="Picture 4" descr="L_MDA_4c"/>
          <p:cNvPicPr>
            <a:picLocks noChangeAspect="1" noChangeArrowheads="1"/>
          </p:cNvPicPr>
          <p:nvPr/>
        </p:nvPicPr>
        <p:blipFill>
          <a:blip r:embed="rId2" cstate="print"/>
          <a:srcRect/>
          <a:stretch>
            <a:fillRect/>
          </a:stretch>
        </p:blipFill>
        <p:spPr bwMode="auto">
          <a:xfrm>
            <a:off x="152400" y="228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pPr marR="0" rtl="0"/>
            <a:r>
              <a:rPr lang="en-US" baseline="0" dirty="0" smtClean="0">
                <a:latin typeface="Times New Roman"/>
              </a:rPr>
              <a:t>Produce Safety</a:t>
            </a:r>
            <a:r>
              <a:rPr lang="en-US" dirty="0" smtClean="0">
                <a:latin typeface="Times New Roman"/>
              </a:rPr>
              <a:t> Rule Compliance Dates</a:t>
            </a:r>
            <a:endParaRPr lang="en-US" baseline="0" dirty="0" smtClean="0">
              <a:latin typeface="Times New Roman"/>
            </a:endParaRPr>
          </a:p>
        </p:txBody>
      </p:sp>
      <p:sp>
        <p:nvSpPr>
          <p:cNvPr id="3" name="Text Placeholder 2"/>
          <p:cNvSpPr>
            <a:spLocks noGrp="1"/>
          </p:cNvSpPr>
          <p:nvPr>
            <p:ph type="body" idx="1"/>
          </p:nvPr>
        </p:nvSpPr>
        <p:spPr>
          <a:xfrm>
            <a:off x="381000" y="838200"/>
            <a:ext cx="8229600" cy="5334000"/>
          </a:xfrm>
        </p:spPr>
        <p:txBody>
          <a:bodyPr>
            <a:normAutofit fontScale="25000" lnSpcReduction="20000"/>
          </a:bodyPr>
          <a:lstStyle/>
          <a:p>
            <a:pPr>
              <a:buNone/>
            </a:pPr>
            <a:r>
              <a:rPr lang="en-US" sz="7200" dirty="0"/>
              <a:t> </a:t>
            </a:r>
          </a:p>
          <a:p>
            <a:r>
              <a:rPr lang="en-US" sz="7200" dirty="0"/>
              <a:t>Very small businesses with $25,000 to $250,000 in average annual produce sales during the previous three year period: January 26, 2020</a:t>
            </a:r>
          </a:p>
          <a:p>
            <a:endParaRPr lang="en-US" sz="7200" dirty="0" smtClean="0"/>
          </a:p>
          <a:p>
            <a:r>
              <a:rPr lang="en-US" sz="7200" dirty="0" smtClean="0"/>
              <a:t>Small </a:t>
            </a:r>
            <a:r>
              <a:rPr lang="en-US" sz="7200" dirty="0"/>
              <a:t>businesses with more than $250,000 and up to $500,000 in average annual produce sales during the previous three year period:  January 26, 2019</a:t>
            </a:r>
          </a:p>
          <a:p>
            <a:endParaRPr lang="en-US" sz="7200" dirty="0" smtClean="0"/>
          </a:p>
          <a:p>
            <a:r>
              <a:rPr lang="en-US" sz="7200" dirty="0" smtClean="0"/>
              <a:t>Qualified Exemption:</a:t>
            </a:r>
            <a:endParaRPr lang="en-US" sz="7200" dirty="0"/>
          </a:p>
          <a:p>
            <a:pPr lvl="1"/>
            <a:r>
              <a:rPr lang="en-US" sz="6800" dirty="0" smtClean="0"/>
              <a:t>Labeling </a:t>
            </a:r>
            <a:r>
              <a:rPr lang="en-US" sz="6800" dirty="0"/>
              <a:t>requirements: January 1, </a:t>
            </a:r>
            <a:r>
              <a:rPr lang="en-US" sz="6800" dirty="0" smtClean="0"/>
              <a:t>2020</a:t>
            </a:r>
            <a:r>
              <a:rPr lang="en-US" sz="7200" dirty="0"/>
              <a:t> </a:t>
            </a:r>
            <a:endParaRPr lang="en-US" sz="7200" dirty="0" smtClean="0"/>
          </a:p>
          <a:p>
            <a:pPr lvl="2"/>
            <a:r>
              <a:rPr lang="en-US" sz="6800" dirty="0" smtClean="0"/>
              <a:t>Name and address of grower must be on label or posted on sign</a:t>
            </a:r>
          </a:p>
          <a:p>
            <a:pPr lvl="1"/>
            <a:r>
              <a:rPr lang="en-US" sz="7200" dirty="0" smtClean="0"/>
              <a:t>Retention </a:t>
            </a:r>
            <a:r>
              <a:rPr lang="en-US" sz="7200" dirty="0"/>
              <a:t>of records supporting eligibility</a:t>
            </a:r>
            <a:r>
              <a:rPr lang="en-US" sz="7200" dirty="0" smtClean="0"/>
              <a:t>:</a:t>
            </a:r>
          </a:p>
          <a:p>
            <a:pPr lvl="2"/>
            <a:r>
              <a:rPr lang="en-US" sz="6800" dirty="0" smtClean="0"/>
              <a:t>Over $250,000 in food sales – January 26, 2016</a:t>
            </a:r>
          </a:p>
          <a:p>
            <a:pPr lvl="2"/>
            <a:r>
              <a:rPr lang="en-US" sz="6800" dirty="0" smtClean="0"/>
              <a:t>$25,000 to $250,000 in food sales – January 26, 2017</a:t>
            </a:r>
            <a:endParaRPr lang="en-US" sz="6800" dirty="0"/>
          </a:p>
          <a:p>
            <a:endParaRPr lang="en-US" sz="7200" dirty="0"/>
          </a:p>
          <a:p>
            <a:r>
              <a:rPr lang="en-US" sz="7200" dirty="0"/>
              <a:t>Businesses with more than $500,000 in produce sales:  January 26, </a:t>
            </a:r>
            <a:r>
              <a:rPr lang="en-US" sz="7200" dirty="0" smtClean="0"/>
              <a:t>2018</a:t>
            </a:r>
          </a:p>
          <a:p>
            <a:pPr lvl="1"/>
            <a:r>
              <a:rPr lang="en-US" sz="6800" dirty="0" smtClean="0"/>
              <a:t>Inspections have been delayed until 2019</a:t>
            </a:r>
          </a:p>
          <a:p>
            <a:pPr lvl="1"/>
            <a:r>
              <a:rPr lang="en-US" sz="6800" dirty="0" smtClean="0"/>
              <a:t>Produce Growers are still required to be in compliance with the Rule</a:t>
            </a:r>
          </a:p>
          <a:p>
            <a:pPr lvl="1"/>
            <a:r>
              <a:rPr lang="en-US" sz="6800" dirty="0" smtClean="0"/>
              <a:t>Cause inspections will be conducted (implicated in food borne illness outbreak)</a:t>
            </a:r>
            <a:r>
              <a:rPr lang="en-US" sz="7200" dirty="0"/>
              <a:t> </a:t>
            </a:r>
          </a:p>
          <a:p>
            <a:endParaRPr lang="en-US" sz="7200" dirty="0" smtClean="0"/>
          </a:p>
          <a:p>
            <a:r>
              <a:rPr lang="en-US" sz="7200" dirty="0" smtClean="0"/>
              <a:t>Compliance </a:t>
            </a:r>
            <a:r>
              <a:rPr lang="en-US" sz="7200" dirty="0"/>
              <a:t>with certain aspects of the water quality standards and related testing and recordkeeping provisions – By </a:t>
            </a:r>
            <a:r>
              <a:rPr lang="en-US" sz="7200" dirty="0" smtClean="0"/>
              <a:t>four </a:t>
            </a:r>
            <a:r>
              <a:rPr lang="en-US" sz="7200" dirty="0"/>
              <a:t>years beyond the compliance dates for the rest of the final rule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What do I do now?</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Required by Produce Safety Rule</a:t>
            </a:r>
          </a:p>
          <a:p>
            <a:pPr lvl="1"/>
            <a:r>
              <a:rPr lang="en-US" dirty="0" smtClean="0"/>
              <a:t>Attend a Produce Safety Alliance Produce Safety Rule Training for Growers</a:t>
            </a:r>
          </a:p>
          <a:p>
            <a:pPr lvl="2"/>
            <a:r>
              <a:rPr lang="en-US" dirty="0" smtClean="0"/>
              <a:t>Keep your Association of Food and Drug Officials Certificate in a safe place</a:t>
            </a:r>
          </a:p>
          <a:p>
            <a:pPr lvl="1"/>
            <a:r>
              <a:rPr lang="en-US" dirty="0" smtClean="0"/>
              <a:t>If you think you meet the Qualified Exemption standard, keep records of:</a:t>
            </a:r>
          </a:p>
          <a:p>
            <a:pPr lvl="2"/>
            <a:r>
              <a:rPr lang="en-US" dirty="0" smtClean="0"/>
              <a:t>Dollar value of food sales</a:t>
            </a:r>
          </a:p>
          <a:p>
            <a:pPr lvl="2"/>
            <a:r>
              <a:rPr lang="en-US" dirty="0" smtClean="0"/>
              <a:t>Dollar value of produce sales</a:t>
            </a:r>
          </a:p>
          <a:p>
            <a:pPr lvl="2"/>
            <a:r>
              <a:rPr lang="en-US" dirty="0" smtClean="0"/>
              <a:t>Where produce was sold (location and type of business)</a:t>
            </a:r>
          </a:p>
          <a:p>
            <a:pPr lvl="2"/>
            <a:r>
              <a:rPr lang="en-US" dirty="0" smtClean="0"/>
              <a:t>Produce that was sent for further processing with a kill step</a:t>
            </a:r>
          </a:p>
          <a:p>
            <a:pPr lvl="1"/>
            <a:r>
              <a:rPr lang="en-US" dirty="0" smtClean="0"/>
              <a:t>Start implementing compliant practices</a:t>
            </a:r>
          </a:p>
          <a:p>
            <a:pPr lvl="2"/>
            <a:r>
              <a:rPr lang="en-US" dirty="0" smtClean="0"/>
              <a:t>Worker Health, Hygiene and Training</a:t>
            </a:r>
          </a:p>
          <a:p>
            <a:pPr lvl="2"/>
            <a:r>
              <a:rPr lang="en-US" dirty="0" smtClean="0"/>
              <a:t>Begin Testing Agricultural Water to determine if you need to make changes</a:t>
            </a:r>
          </a:p>
          <a:p>
            <a:r>
              <a:rPr lang="en-US" dirty="0" smtClean="0"/>
              <a:t>Not Required by Produce Safety Rule (will assist with compliance)</a:t>
            </a:r>
          </a:p>
          <a:p>
            <a:pPr lvl="1"/>
            <a:r>
              <a:rPr lang="en-US" dirty="0" smtClean="0"/>
              <a:t>Attend a Basic/Advanced GAP training</a:t>
            </a:r>
          </a:p>
          <a:p>
            <a:pPr lvl="1"/>
            <a:r>
              <a:rPr lang="en-US" dirty="0" smtClean="0"/>
              <a:t>Write and Implement a Food Safety Plan</a:t>
            </a:r>
          </a:p>
          <a:p>
            <a:pPr lvl="1"/>
            <a:r>
              <a:rPr lang="en-US" dirty="0" smtClean="0"/>
              <a:t>Consider GAP certification</a:t>
            </a:r>
          </a:p>
          <a:p>
            <a:pPr lvl="1"/>
            <a:r>
              <a:rPr lang="en-US" dirty="0" smtClean="0"/>
              <a:t>Request a Readiness Review</a:t>
            </a:r>
          </a:p>
          <a:p>
            <a:pPr lvl="1"/>
            <a:r>
              <a:rPr lang="en-US" dirty="0" smtClean="0"/>
              <a:t>Request technical assistance through UMD or UME</a:t>
            </a:r>
          </a:p>
          <a:p>
            <a:r>
              <a:rPr lang="en-US" dirty="0" smtClean="0"/>
              <a:t>Check the MDA FSMA web page for updates</a:t>
            </a:r>
          </a:p>
          <a:p>
            <a:endParaRPr lang="en-US" dirty="0" smtClean="0"/>
          </a:p>
          <a:p>
            <a:endParaRPr lang="en-US" dirty="0" smtClean="0"/>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600" dirty="0" smtClean="0"/>
              <a:t>Additional Resources for Produce Growers</a:t>
            </a:r>
            <a:br>
              <a:rPr lang="en-US" sz="3600" dirty="0" smtClean="0"/>
            </a:br>
            <a:r>
              <a:rPr lang="en-US" sz="3600" dirty="0" smtClean="0"/>
              <a:t>Maryland GAP Program</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Food Safety Plan that covers:</a:t>
            </a:r>
          </a:p>
          <a:p>
            <a:pPr lvl="1"/>
            <a:r>
              <a:rPr lang="en-US" dirty="0" smtClean="0"/>
              <a:t>Water Quality</a:t>
            </a:r>
          </a:p>
          <a:p>
            <a:pPr lvl="1"/>
            <a:r>
              <a:rPr lang="en-US" dirty="0" smtClean="0"/>
              <a:t>Biological Soil Amendments</a:t>
            </a:r>
          </a:p>
          <a:p>
            <a:pPr lvl="1"/>
            <a:r>
              <a:rPr lang="en-US" dirty="0" smtClean="0"/>
              <a:t>Worker Health and Hygiene</a:t>
            </a:r>
          </a:p>
          <a:p>
            <a:pPr lvl="1"/>
            <a:r>
              <a:rPr lang="en-US" dirty="0" smtClean="0"/>
              <a:t>Domestic and Wild Animals</a:t>
            </a:r>
          </a:p>
          <a:p>
            <a:pPr lvl="1"/>
            <a:r>
              <a:rPr lang="en-US" dirty="0" smtClean="0"/>
              <a:t>Sanitation of harvest and post harvest tools, equipment, baskets</a:t>
            </a:r>
          </a:p>
          <a:p>
            <a:pPr lvl="1"/>
            <a:r>
              <a:rPr lang="en-US" dirty="0" smtClean="0"/>
              <a:t>Meeting standards would be compliant with Produce Safety Rule</a:t>
            </a:r>
          </a:p>
          <a:p>
            <a:r>
              <a:rPr lang="en-US" dirty="0" smtClean="0"/>
              <a:t>MDA/UMD/UME offer</a:t>
            </a:r>
          </a:p>
          <a:p>
            <a:pPr lvl="1"/>
            <a:r>
              <a:rPr lang="en-US" dirty="0" smtClean="0"/>
              <a:t>Basic &amp; Advanced GAP Training</a:t>
            </a:r>
          </a:p>
          <a:p>
            <a:pPr lvl="1"/>
            <a:r>
              <a:rPr lang="en-US" dirty="0" smtClean="0"/>
              <a:t>Assistance with Food Safety Plan Writing</a:t>
            </a:r>
          </a:p>
          <a:p>
            <a:r>
              <a:rPr lang="en-US" dirty="0" smtClean="0"/>
              <a:t>No cost MDA GAP Inspections</a:t>
            </a:r>
          </a:p>
          <a:p>
            <a:r>
              <a:rPr lang="en-US" dirty="0" smtClean="0"/>
              <a:t>No Cost MDA GAP Certification</a:t>
            </a:r>
          </a:p>
          <a:p>
            <a:r>
              <a:rPr lang="en-US" dirty="0" smtClean="0"/>
              <a:t>Cost Share for USDA GAP/GHP and USDA Harmonized Audit Fees ($108 per hour)</a:t>
            </a:r>
          </a:p>
          <a:p>
            <a:endParaRPr lang="en-US" dirty="0" smtClean="0"/>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600" dirty="0" smtClean="0"/>
              <a:t>Upcoming Food Safety Training</a:t>
            </a:r>
            <a:br>
              <a:rPr lang="en-US" sz="3600" dirty="0" smtClean="0"/>
            </a:br>
            <a:r>
              <a:rPr lang="en-US" sz="3600" dirty="0" smtClean="0"/>
              <a:t>Check the MDA website for registration</a:t>
            </a:r>
            <a:endParaRPr lang="en-US" sz="3600"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January 10, 2018 On-farm Food Safety and Recall Readiness Training for CSA Operators </a:t>
            </a:r>
            <a:r>
              <a:rPr lang="en-US" dirty="0" err="1" smtClean="0"/>
              <a:t>Cecilton</a:t>
            </a:r>
            <a:endParaRPr lang="en-US" dirty="0" smtClean="0"/>
          </a:p>
          <a:p>
            <a:r>
              <a:rPr lang="en-US" dirty="0" smtClean="0"/>
              <a:t>January 16, 2018 Basic GAP Cockeysville</a:t>
            </a:r>
          </a:p>
          <a:p>
            <a:r>
              <a:rPr lang="en-US" dirty="0" smtClean="0"/>
              <a:t>January 19, 2018 On-farm Food Safety and Recall Readiness Training for On-Farm Market</a:t>
            </a:r>
          </a:p>
          <a:p>
            <a:r>
              <a:rPr lang="en-US" dirty="0" smtClean="0"/>
              <a:t>January 25, 2018 On-farm Food Safety and Recall Readiness Training for </a:t>
            </a:r>
            <a:r>
              <a:rPr lang="en-US" dirty="0" err="1" smtClean="0"/>
              <a:t>Agritourism</a:t>
            </a:r>
            <a:r>
              <a:rPr lang="en-US" dirty="0" smtClean="0"/>
              <a:t> Operators</a:t>
            </a:r>
          </a:p>
          <a:p>
            <a:r>
              <a:rPr lang="en-US" dirty="0" smtClean="0"/>
              <a:t>February 5, 2018 Basic GAP Queenstown</a:t>
            </a:r>
          </a:p>
          <a:p>
            <a:r>
              <a:rPr lang="en-US" dirty="0" smtClean="0"/>
              <a:t>February 12, 2018 Produce Safety Rule/Preventive Controls for Human Food Salisbury</a:t>
            </a:r>
          </a:p>
          <a:p>
            <a:r>
              <a:rPr lang="en-US" dirty="0" smtClean="0"/>
              <a:t>March 12, 2018 Advanced GAP (Emphasis on Water Quality/Testing and Distribution Systems) Annapolis</a:t>
            </a:r>
          </a:p>
          <a:p>
            <a:r>
              <a:rPr lang="en-US" dirty="0" smtClean="0"/>
              <a:t>Two other Produce Safety Alliance Produce Safety Rule trainings are being planned for February/March – Frederick and Baltimore County</a:t>
            </a:r>
          </a:p>
          <a:p>
            <a:pPr>
              <a:buNone/>
            </a:pPr>
            <a:endParaRPr lang="en-US" dirty="0" smtClean="0"/>
          </a:p>
          <a:p>
            <a:endParaRPr lang="en-US" dirty="0" smtClean="0"/>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
            </a:r>
            <a:br>
              <a:rPr lang="en-US" dirty="0" smtClean="0"/>
            </a:br>
            <a:r>
              <a:rPr lang="en-US" dirty="0" smtClean="0"/>
              <a:t>Food Quality Assurance Program</a:t>
            </a:r>
            <a:endParaRPr lang="en-US" dirty="0"/>
          </a:p>
        </p:txBody>
      </p:sp>
      <p:sp>
        <p:nvSpPr>
          <p:cNvPr id="3" name="Content Placeholder 2"/>
          <p:cNvSpPr>
            <a:spLocks noGrp="1"/>
          </p:cNvSpPr>
          <p:nvPr>
            <p:ph idx="1"/>
          </p:nvPr>
        </p:nvSpPr>
        <p:spPr/>
        <p:txBody>
          <a:bodyPr>
            <a:normAutofit fontScale="47500" lnSpcReduction="20000"/>
          </a:bodyPr>
          <a:lstStyle/>
          <a:p>
            <a:pPr algn="ctr">
              <a:buNone/>
            </a:pPr>
            <a:r>
              <a:rPr lang="en-US" dirty="0" smtClean="0"/>
              <a:t>Contact Information</a:t>
            </a:r>
          </a:p>
          <a:p>
            <a:pPr algn="ctr">
              <a:buNone/>
            </a:pPr>
            <a:r>
              <a:rPr lang="en-US" dirty="0" smtClean="0"/>
              <a:t>Deanna Baldwin</a:t>
            </a:r>
          </a:p>
          <a:p>
            <a:pPr algn="ctr">
              <a:buNone/>
            </a:pPr>
            <a:r>
              <a:rPr lang="en-US" dirty="0" smtClean="0"/>
              <a:t>410-841-5769</a:t>
            </a:r>
          </a:p>
          <a:p>
            <a:pPr algn="ctr">
              <a:buNone/>
            </a:pPr>
            <a:r>
              <a:rPr lang="en-US" dirty="0" smtClean="0"/>
              <a:t>Deanna.Baldwin@maryland.gov</a:t>
            </a:r>
          </a:p>
          <a:p>
            <a:pPr algn="ctr">
              <a:buNone/>
            </a:pPr>
            <a:endParaRPr lang="en-US" dirty="0" smtClean="0"/>
          </a:p>
          <a:p>
            <a:pPr algn="ctr">
              <a:buNone/>
            </a:pPr>
            <a:r>
              <a:rPr lang="en-US" dirty="0" smtClean="0"/>
              <a:t>Molly Gillingham</a:t>
            </a:r>
          </a:p>
          <a:p>
            <a:pPr algn="ctr">
              <a:buNone/>
            </a:pPr>
            <a:r>
              <a:rPr lang="en-US" dirty="0" smtClean="0"/>
              <a:t>410-841-5769</a:t>
            </a:r>
          </a:p>
          <a:p>
            <a:pPr algn="ctr">
              <a:buNone/>
            </a:pPr>
            <a:r>
              <a:rPr lang="en-US" dirty="0" smtClean="0"/>
              <a:t>Molly.Gillingham@maryland.gov</a:t>
            </a:r>
          </a:p>
          <a:p>
            <a:pPr algn="ctr">
              <a:buNone/>
            </a:pPr>
            <a:endParaRPr lang="en-US" dirty="0" smtClean="0"/>
          </a:p>
          <a:p>
            <a:pPr algn="ctr">
              <a:buNone/>
            </a:pPr>
            <a:r>
              <a:rPr lang="en-US" dirty="0" smtClean="0"/>
              <a:t>Justine Beaulieu</a:t>
            </a:r>
          </a:p>
          <a:p>
            <a:pPr algn="ctr">
              <a:buNone/>
            </a:pPr>
            <a:r>
              <a:rPr lang="en-US" dirty="0" smtClean="0"/>
              <a:t>301-405-7543</a:t>
            </a:r>
          </a:p>
          <a:p>
            <a:pPr algn="ctr">
              <a:buNone/>
            </a:pPr>
            <a:r>
              <a:rPr lang="en-US" dirty="0" smtClean="0"/>
              <a:t>jbeauli1@umd.edu</a:t>
            </a:r>
          </a:p>
          <a:p>
            <a:pPr algn="ctr">
              <a:buNone/>
            </a:pPr>
            <a:endParaRPr lang="en-US" dirty="0" smtClean="0"/>
          </a:p>
          <a:p>
            <a:pPr algn="ctr">
              <a:buNone/>
            </a:pPr>
            <a:r>
              <a:rPr lang="en-US" dirty="0" smtClean="0"/>
              <a:t>http://mda.maryland.gov/fsma</a:t>
            </a:r>
          </a:p>
          <a:p>
            <a:pPr algn="ctr">
              <a:buNone/>
            </a:pPr>
            <a:endParaRPr lang="en-US" dirty="0" smtClean="0"/>
          </a:p>
          <a:p>
            <a:pPr algn="ctr">
              <a:buNone/>
            </a:pPr>
            <a:endParaRPr lang="en-US" sz="1800" dirty="0" smtClean="0"/>
          </a:p>
          <a:p>
            <a:pPr algn="ctr">
              <a:buNone/>
            </a:pPr>
            <a:r>
              <a:rPr lang="en-US" sz="1800" dirty="0" smtClean="0"/>
              <a:t>Funding for this informational session was made possible, in part, by the Food and Drug Administration through grant PAR-16-137.  The views expressed in written materials or publications and by speakers and moderators do not necessarily reflect the official policies of the Department of Health &amp; Human Services; not does any mention of trade names, commercial practices, or organization imply endorsement by the United States Government.</a:t>
            </a:r>
          </a:p>
          <a:p>
            <a:pPr algn="ctr">
              <a:buNone/>
            </a:pPr>
            <a:endParaRPr lang="en-US" dirty="0"/>
          </a:p>
        </p:txBody>
      </p:sp>
      <p:pic>
        <p:nvPicPr>
          <p:cNvPr id="4" name="Picture 4" descr="L_MDA_4c"/>
          <p:cNvPicPr>
            <a:picLocks noChangeAspect="1" noChangeArrowheads="1"/>
          </p:cNvPicPr>
          <p:nvPr/>
        </p:nvPicPr>
        <p:blipFill>
          <a:blip r:embed="rId2" cstate="print"/>
          <a:srcRect/>
          <a:stretch>
            <a:fillRect/>
          </a:stretch>
        </p:blipFill>
        <p:spPr bwMode="auto">
          <a:xfrm>
            <a:off x="304800" y="228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Produce Rule Five Year Cooperative Agreement with FDA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FDA has recognized regulation of the growing and harvesting of produce is different than regulation of manufactured food</a:t>
            </a:r>
          </a:p>
          <a:p>
            <a:pPr lvl="1"/>
            <a:r>
              <a:rPr lang="en-US" dirty="0" smtClean="0"/>
              <a:t>Most Health Departments that conduct manufactured food inspections are not familiar with agricultural practices</a:t>
            </a:r>
          </a:p>
          <a:p>
            <a:pPr lvl="1"/>
            <a:r>
              <a:rPr lang="en-US" dirty="0" smtClean="0"/>
              <a:t>Regional differences in available water, climate and growing practices</a:t>
            </a:r>
          </a:p>
          <a:p>
            <a:pPr lvl="1"/>
            <a:r>
              <a:rPr lang="en-US" dirty="0" smtClean="0"/>
              <a:t>State Departments of Agriculture know regional differences and agricultural practices</a:t>
            </a:r>
          </a:p>
          <a:p>
            <a:r>
              <a:rPr lang="en-US" dirty="0" smtClean="0"/>
              <a:t>FDA requested proposals for the states to enter into an agreement to provide a “State Produce Safety” Program</a:t>
            </a:r>
          </a:p>
          <a:p>
            <a:endParaRPr lang="en-US" dirty="0" smtClean="0"/>
          </a:p>
          <a:p>
            <a:pPr lvl="1"/>
            <a:endParaRPr lang="en-US" dirty="0" smtClean="0"/>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Maryland Produce Safety Program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MDA was awarded a funded agreement with FDA to develop and implement a “Maryland Produce Safety Program”</a:t>
            </a:r>
          </a:p>
          <a:p>
            <a:pPr lvl="1"/>
            <a:r>
              <a:rPr lang="en-US" dirty="0" smtClean="0"/>
              <a:t>FDA oversight</a:t>
            </a:r>
          </a:p>
          <a:p>
            <a:pPr lvl="2"/>
            <a:r>
              <a:rPr lang="en-US" dirty="0" smtClean="0"/>
              <a:t>Ensure that MDA’s Program is equivalent to the federal rule</a:t>
            </a:r>
          </a:p>
          <a:p>
            <a:pPr lvl="1"/>
            <a:r>
              <a:rPr lang="en-US" dirty="0" smtClean="0"/>
              <a:t>Must meet the same standards as the FDA Produce Safety Rule</a:t>
            </a:r>
          </a:p>
          <a:p>
            <a:pPr lvl="1"/>
            <a:r>
              <a:rPr lang="en-US" dirty="0" smtClean="0"/>
              <a:t>MDA has partnered with University of Maryland Extension, University of Maryland Plant Sciences and University of Maryland Agricultural Law Initiative to develop and implement the Program</a:t>
            </a:r>
          </a:p>
        </p:txBody>
      </p:sp>
      <p:pic>
        <p:nvPicPr>
          <p:cNvPr id="4" name="Picture 4" descr="L_MDA_4c"/>
          <p:cNvPicPr>
            <a:picLocks noChangeAspect="1" noChangeArrowheads="1"/>
          </p:cNvPicPr>
          <p:nvPr/>
        </p:nvPicPr>
        <p:blipFill>
          <a:blip r:embed="rId2" cstate="print"/>
          <a:srcRect/>
          <a:stretch>
            <a:fillRect/>
          </a:stretch>
        </p:blipFill>
        <p:spPr bwMode="auto">
          <a:xfrm>
            <a:off x="381000" y="381000"/>
            <a:ext cx="914400" cy="91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Produce Rule Five Year Cooperative Agreement with FDA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Inventory - MDA</a:t>
            </a:r>
          </a:p>
          <a:p>
            <a:pPr lvl="1"/>
            <a:r>
              <a:rPr lang="en-US" dirty="0" smtClean="0"/>
              <a:t>Used to determine resources needed for training, technical assistance, and inspection</a:t>
            </a:r>
          </a:p>
          <a:p>
            <a:pPr lvl="1"/>
            <a:r>
              <a:rPr lang="en-US" dirty="0" smtClean="0"/>
              <a:t>MDA required to share information with FDA</a:t>
            </a:r>
          </a:p>
          <a:p>
            <a:pPr lvl="2"/>
            <a:r>
              <a:rPr lang="en-US" dirty="0" smtClean="0"/>
              <a:t>Information on sales and other commercial confidential information will not be released under Maryland Public Information Act</a:t>
            </a:r>
          </a:p>
          <a:p>
            <a:pPr lvl="1"/>
            <a:r>
              <a:rPr lang="en-US" dirty="0" smtClean="0"/>
              <a:t>Growers can expect mailings from MDA requesting:</a:t>
            </a:r>
          </a:p>
          <a:p>
            <a:pPr lvl="2"/>
            <a:r>
              <a:rPr lang="en-US" dirty="0" smtClean="0"/>
              <a:t>Contact information for the farm</a:t>
            </a:r>
          </a:p>
          <a:p>
            <a:pPr lvl="2"/>
            <a:r>
              <a:rPr lang="en-US" dirty="0" smtClean="0"/>
              <a:t>Information that would establish categories (exempt, qualified exempt, fully covered) and compliances dates for the farm</a:t>
            </a:r>
          </a:p>
          <a:p>
            <a:pPr lvl="3"/>
            <a:r>
              <a:rPr lang="en-US" dirty="0" smtClean="0"/>
              <a:t>Gross sales of Food</a:t>
            </a:r>
          </a:p>
          <a:p>
            <a:pPr lvl="3"/>
            <a:r>
              <a:rPr lang="en-US" dirty="0" smtClean="0"/>
              <a:t>Types of Crops (Potatoes vs. Tomatoes)</a:t>
            </a:r>
          </a:p>
          <a:p>
            <a:pPr lvl="3"/>
            <a:r>
              <a:rPr lang="en-US" dirty="0" smtClean="0"/>
              <a:t>Crops destined for further processing with pathogen reduction step</a:t>
            </a:r>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Produce Rule Five Year Cooperative Agreement with FDA</a:t>
            </a:r>
            <a:endParaRPr lang="en-US" dirty="0"/>
          </a:p>
        </p:txBody>
      </p:sp>
      <p:sp>
        <p:nvSpPr>
          <p:cNvPr id="3" name="Content Placeholder 2"/>
          <p:cNvSpPr>
            <a:spLocks noGrp="1"/>
          </p:cNvSpPr>
          <p:nvPr>
            <p:ph idx="1"/>
          </p:nvPr>
        </p:nvSpPr>
        <p:spPr/>
        <p:txBody>
          <a:bodyPr>
            <a:normAutofit/>
          </a:bodyPr>
          <a:lstStyle/>
          <a:p>
            <a:r>
              <a:rPr lang="en-US" dirty="0" smtClean="0"/>
              <a:t>Outreach Activities – MDA, UMD, UME</a:t>
            </a:r>
          </a:p>
          <a:p>
            <a:r>
              <a:rPr lang="en-US" dirty="0" smtClean="0"/>
              <a:t>Make Maryland produce growers aware of the Produce Rule and Resources available</a:t>
            </a:r>
          </a:p>
          <a:p>
            <a:pPr lvl="1"/>
            <a:r>
              <a:rPr lang="en-US" dirty="0" smtClean="0"/>
              <a:t>MDA website FSMA page </a:t>
            </a:r>
            <a:r>
              <a:rPr lang="en-US" dirty="0" smtClean="0">
                <a:hlinkClick r:id="rId2"/>
              </a:rPr>
              <a:t>http://mda.maryland.gov/fsma</a:t>
            </a:r>
            <a:endParaRPr lang="en-US" dirty="0" smtClean="0"/>
          </a:p>
          <a:p>
            <a:pPr lvl="1"/>
            <a:r>
              <a:rPr lang="en-US" dirty="0" smtClean="0"/>
              <a:t>Mail and email informational flyers to farmers</a:t>
            </a:r>
          </a:p>
          <a:p>
            <a:pPr lvl="1"/>
            <a:r>
              <a:rPr lang="en-US" dirty="0" smtClean="0"/>
              <a:t>Training for Extension Agents</a:t>
            </a:r>
          </a:p>
          <a:p>
            <a:pPr lvl="1"/>
            <a:r>
              <a:rPr lang="en-US" dirty="0" smtClean="0"/>
              <a:t>Presentations at Grower meetings</a:t>
            </a:r>
          </a:p>
        </p:txBody>
      </p:sp>
      <p:pic>
        <p:nvPicPr>
          <p:cNvPr id="4" name="Picture 4" descr="L_MDA_4c"/>
          <p:cNvPicPr>
            <a:picLocks noChangeAspect="1" noChangeArrowheads="1"/>
          </p:cNvPicPr>
          <p:nvPr/>
        </p:nvPicPr>
        <p:blipFill>
          <a:blip r:embed="rId3"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Produce Rule Five Year Cooperative Agreement with FDA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Education, Training, Assistance</a:t>
            </a:r>
          </a:p>
          <a:p>
            <a:pPr lvl="1"/>
            <a:r>
              <a:rPr lang="en-US" dirty="0" smtClean="0"/>
              <a:t>MDA, UMD, UME</a:t>
            </a:r>
          </a:p>
          <a:p>
            <a:pPr lvl="1"/>
            <a:r>
              <a:rPr lang="en-US" dirty="0" smtClean="0"/>
              <a:t>Provide formal and informal training</a:t>
            </a:r>
          </a:p>
          <a:p>
            <a:pPr lvl="2"/>
            <a:r>
              <a:rPr lang="en-US" dirty="0" smtClean="0"/>
              <a:t>Produce Safety Alliance Curriculum</a:t>
            </a:r>
          </a:p>
          <a:p>
            <a:pPr lvl="2"/>
            <a:r>
              <a:rPr lang="en-US" dirty="0" smtClean="0"/>
              <a:t>Supplemental training to assist with implementation of practices</a:t>
            </a:r>
          </a:p>
          <a:p>
            <a:pPr lvl="1"/>
            <a:r>
              <a:rPr lang="en-US" dirty="0" smtClean="0"/>
              <a:t>Provide technical assistance to produce growers</a:t>
            </a:r>
          </a:p>
          <a:p>
            <a:pPr lvl="1"/>
            <a:r>
              <a:rPr lang="en-US" dirty="0" smtClean="0"/>
              <a:t>Provide Readiness Reviews prior to mandated inspections</a:t>
            </a:r>
          </a:p>
          <a:p>
            <a:pPr lvl="2"/>
            <a:r>
              <a:rPr lang="en-US" dirty="0" smtClean="0"/>
              <a:t>Joint non regulatory inspections by MDA Inspectors/UMD/UME</a:t>
            </a:r>
          </a:p>
          <a:p>
            <a:pPr lvl="2"/>
            <a:r>
              <a:rPr lang="en-US" dirty="0" smtClean="0"/>
              <a:t>Identify any areas that may not be in compliance</a:t>
            </a:r>
          </a:p>
          <a:p>
            <a:pPr lvl="2"/>
            <a:r>
              <a:rPr lang="en-US" dirty="0" smtClean="0"/>
              <a:t>UMD and UME can assist growers with correcting these areas</a:t>
            </a:r>
          </a:p>
          <a:p>
            <a:pPr lvl="1"/>
            <a:r>
              <a:rPr lang="en-US" dirty="0" smtClean="0"/>
              <a:t>Identify cost share, low cost loans, grants and other assistance for growers to implement food safety practices </a:t>
            </a:r>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Produce Rule Five Year Cooperative Agreement with FDA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Inspection and Enforcement – MDA</a:t>
            </a:r>
          </a:p>
          <a:p>
            <a:pPr lvl="1"/>
            <a:r>
              <a:rPr lang="en-US" dirty="0" smtClean="0"/>
              <a:t>Adopt regulations that are equivalent to the FSMA Produce Rule</a:t>
            </a:r>
          </a:p>
          <a:p>
            <a:pPr lvl="1"/>
            <a:r>
              <a:rPr lang="en-US" dirty="0" smtClean="0"/>
              <a:t>Prioritize and conduct inspections based on compliance dates and risk</a:t>
            </a:r>
          </a:p>
          <a:p>
            <a:pPr lvl="2"/>
            <a:r>
              <a:rPr lang="en-US" dirty="0" smtClean="0"/>
              <a:t>MDA will conduct inspections – not FDA</a:t>
            </a:r>
          </a:p>
          <a:p>
            <a:pPr lvl="1"/>
            <a:r>
              <a:rPr lang="en-US" dirty="0" smtClean="0"/>
              <a:t>Enforcement Actions</a:t>
            </a:r>
          </a:p>
          <a:p>
            <a:pPr lvl="2"/>
            <a:r>
              <a:rPr lang="en-US" dirty="0" smtClean="0"/>
              <a:t>Severity based on public health risk of non compliance</a:t>
            </a:r>
          </a:p>
          <a:p>
            <a:pPr lvl="1"/>
            <a:r>
              <a:rPr lang="en-US" dirty="0" smtClean="0"/>
              <a:t>Produce and /or Environmental Sampling </a:t>
            </a:r>
          </a:p>
          <a:p>
            <a:pPr lvl="2"/>
            <a:r>
              <a:rPr lang="en-US" dirty="0" smtClean="0"/>
              <a:t>Only conducted when implicated in an outbreak or inspection indicates high risk of contamination</a:t>
            </a:r>
          </a:p>
        </p:txBody>
      </p:sp>
      <p:pic>
        <p:nvPicPr>
          <p:cNvPr id="4" name="Picture 4" descr="L_MDA_4c"/>
          <p:cNvPicPr>
            <a:picLocks noChangeAspect="1" noChangeArrowheads="1"/>
          </p:cNvPicPr>
          <p:nvPr/>
        </p:nvPicPr>
        <p:blipFill>
          <a:blip r:embed="rId2" cstate="print"/>
          <a:srcRect/>
          <a:stretch>
            <a:fillRect/>
          </a:stretch>
        </p:blipFill>
        <p:spPr bwMode="auto">
          <a:xfrm>
            <a:off x="152400" y="685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600200" y="304800"/>
            <a:ext cx="7239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smtClean="0">
                <a:solidFill>
                  <a:schemeClr val="tx1"/>
                </a:solidFill>
                <a:effectLst>
                  <a:outerShdw blurRad="38100" dist="38100" dir="2700000" algn="tl">
                    <a:srgbClr val="000000">
                      <a:alpha val="43137"/>
                    </a:srgbClr>
                  </a:outerShdw>
                </a:effectLst>
              </a:rPr>
              <a:t>Worker Health, Hygiene and Training</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81000" y="1828800"/>
            <a:ext cx="8229600" cy="4419600"/>
          </a:xfrm>
        </p:spPr>
        <p:txBody>
          <a:bodyPr>
            <a:normAutofit fontScale="77500" lnSpcReduction="20000"/>
          </a:bodyPr>
          <a:lstStyle/>
          <a:p>
            <a:pPr eaLnBrk="1" hangingPunct="1">
              <a:defRPr/>
            </a:pPr>
            <a:r>
              <a:rPr lang="en-US" sz="2800" dirty="0" smtClean="0"/>
              <a:t>All workers that handle or contact covered produce or supervise covered activities must be trained </a:t>
            </a:r>
          </a:p>
          <a:p>
            <a:pPr lvl="1" eaLnBrk="1" hangingPunct="1">
              <a:defRPr/>
            </a:pPr>
            <a:r>
              <a:rPr lang="en-US" sz="2400" dirty="0" smtClean="0"/>
              <a:t>Managers, farm workers, office staff,</a:t>
            </a:r>
            <a:br>
              <a:rPr lang="en-US" sz="2400" dirty="0" smtClean="0"/>
            </a:br>
            <a:r>
              <a:rPr lang="en-US" sz="2400" dirty="0" smtClean="0"/>
              <a:t>volunteers, interns, family members</a:t>
            </a:r>
          </a:p>
          <a:p>
            <a:pPr lvl="1" eaLnBrk="1" hangingPunct="1">
              <a:defRPr/>
            </a:pPr>
            <a:r>
              <a:rPr lang="en-US" sz="2400" dirty="0" smtClean="0"/>
              <a:t>Training Programs must include:</a:t>
            </a:r>
          </a:p>
          <a:p>
            <a:pPr lvl="2">
              <a:defRPr/>
            </a:pPr>
            <a:r>
              <a:rPr lang="en-US" sz="2000" dirty="0" smtClean="0"/>
              <a:t>Principles of food hygiene and food safety</a:t>
            </a:r>
          </a:p>
          <a:p>
            <a:pPr lvl="2">
              <a:defRPr/>
            </a:pPr>
            <a:r>
              <a:rPr lang="en-US" sz="2000" dirty="0" smtClean="0"/>
              <a:t>Personal hygiene and it’s relationship to food safety</a:t>
            </a:r>
          </a:p>
          <a:p>
            <a:pPr lvl="2">
              <a:defRPr/>
            </a:pPr>
            <a:r>
              <a:rPr lang="en-US" sz="2000" dirty="0" smtClean="0"/>
              <a:t>Supervision by a qualified person</a:t>
            </a:r>
          </a:p>
          <a:p>
            <a:pPr lvl="2">
              <a:defRPr/>
            </a:pPr>
            <a:r>
              <a:rPr lang="en-US" sz="2000" dirty="0" smtClean="0"/>
              <a:t>Appropriate instruction relevant to the person’s duties</a:t>
            </a:r>
          </a:p>
          <a:p>
            <a:pPr lvl="2">
              <a:defRPr/>
            </a:pPr>
            <a:r>
              <a:rPr lang="en-US" sz="2000" dirty="0" smtClean="0"/>
              <a:t>Documentation of date, names of those trained and topics that were covered</a:t>
            </a:r>
          </a:p>
          <a:p>
            <a:pPr lvl="2">
              <a:defRPr/>
            </a:pPr>
            <a:r>
              <a:rPr lang="en-US" sz="2000" dirty="0" smtClean="0"/>
              <a:t>One person on the farm must attend FDA recognized training curriculum</a:t>
            </a:r>
          </a:p>
          <a:p>
            <a:pPr lvl="3">
              <a:defRPr/>
            </a:pPr>
            <a:r>
              <a:rPr lang="en-US" sz="1600" dirty="0" smtClean="0"/>
              <a:t>Produce Safety Alliance Produce Safety Rule</a:t>
            </a:r>
          </a:p>
          <a:p>
            <a:pPr lvl="1" eaLnBrk="1" hangingPunct="1">
              <a:defRPr/>
            </a:pPr>
            <a:endParaRPr lang="en-US" sz="2400" dirty="0" smtClean="0"/>
          </a:p>
          <a:p>
            <a:pPr eaLnBrk="1" hangingPunct="1">
              <a:defRPr/>
            </a:pPr>
            <a:r>
              <a:rPr lang="en-US" sz="2800" dirty="0" smtClean="0"/>
              <a:t>Visitors must be made aware of the farm’s food safety policy</a:t>
            </a:r>
          </a:p>
          <a:p>
            <a:pPr lvl="1" eaLnBrk="1" hangingPunct="1">
              <a:defRPr/>
            </a:pPr>
            <a:r>
              <a:rPr lang="en-US" sz="2400" dirty="0" smtClean="0"/>
              <a:t>Practices they are responsible for doing</a:t>
            </a:r>
          </a:p>
          <a:p>
            <a:pPr lvl="1" eaLnBrk="1" hangingPunct="1">
              <a:defRPr/>
            </a:pPr>
            <a:r>
              <a:rPr lang="en-US" sz="2400" dirty="0" smtClean="0"/>
              <a:t>How to report food safety risks they see</a:t>
            </a:r>
          </a:p>
          <a:p>
            <a:pPr eaLnBrk="1" hangingPunct="1">
              <a:defRPr/>
            </a:pPr>
            <a:endParaRPr lang="en-US" sz="2800" dirty="0" smtClean="0"/>
          </a:p>
          <a:p>
            <a:pPr marL="0" indent="0" eaLnBrk="1" hangingPunct="1">
              <a:buNone/>
              <a:defRPr/>
            </a:pPr>
            <a:endParaRPr lang="en-US" sz="2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04800"/>
            <a:ext cx="1985221" cy="1488916"/>
          </a:xfrm>
          <a:prstGeom prst="rect">
            <a:avLst/>
          </a:prstGeom>
        </p:spPr>
      </p:pic>
      <p:pic>
        <p:nvPicPr>
          <p:cNvPr id="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0400" y="5029200"/>
            <a:ext cx="1726035" cy="1475446"/>
          </a:xfrm>
          <a:prstGeom prst="rect">
            <a:avLst/>
          </a:prstGeom>
          <a:extLst/>
        </p:spPr>
      </p:pic>
    </p:spTree>
    <p:extLst>
      <p:ext uri="{BB962C8B-B14F-4D97-AF65-F5344CB8AC3E}">
        <p14:creationId xmlns:p14="http://schemas.microsoft.com/office/powerpoint/2010/main" val="413008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da">
  <a:themeElements>
    <a:clrScheme name="Custom 10">
      <a:dk1>
        <a:srgbClr val="005828"/>
      </a:dk1>
      <a:lt1>
        <a:srgbClr val="FFFFFF"/>
      </a:lt1>
      <a:dk2>
        <a:srgbClr val="005828"/>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1740</TotalTime>
  <Words>4647</Words>
  <Application>Microsoft Office PowerPoint</Application>
  <PresentationFormat>On-screen Show (4:3)</PresentationFormat>
  <Paragraphs>368</Paragraphs>
  <Slides>26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Times New Roman</vt:lpstr>
      <vt:lpstr>mda</vt:lpstr>
      <vt:lpstr>Food Safety Modernization Act</vt:lpstr>
      <vt:lpstr>The Food Safety Modernization Act (FSMA)</vt:lpstr>
      <vt:lpstr>  Produce Rule Five Year Cooperative Agreement with FDA</vt:lpstr>
      <vt:lpstr>   Maryland Produce Safety Program</vt:lpstr>
      <vt:lpstr>  Produce Rule Five Year Cooperative Agreement with FDA</vt:lpstr>
      <vt:lpstr>  Produce Rule Five Year Cooperative Agreement with FDA</vt:lpstr>
      <vt:lpstr>  Produce Rule Five Year Cooperative Agreement with FDA</vt:lpstr>
      <vt:lpstr>  Produce Rule Five Year Cooperative Agreement with FDA</vt:lpstr>
      <vt:lpstr>PowerPoint Presentation</vt:lpstr>
      <vt:lpstr>Workers Must</vt:lpstr>
      <vt:lpstr>Biological Soil Amendments</vt:lpstr>
      <vt:lpstr>Wildlife, Domesticated Animals, and Land Use</vt:lpstr>
      <vt:lpstr>Agricultural Water</vt:lpstr>
      <vt:lpstr>PowerPoint Presentation</vt:lpstr>
      <vt:lpstr>Water Quality Criteria for Water Used During Growing Activities</vt:lpstr>
      <vt:lpstr>Agricultural Water Requirements 4 years from compliance date</vt:lpstr>
      <vt:lpstr>Water Quality Criterion for Harvest and Postharvest Activities</vt:lpstr>
      <vt:lpstr>PowerPoint Presentation</vt:lpstr>
      <vt:lpstr>Produce Rule  Crop Exemptions</vt:lpstr>
      <vt:lpstr>Produce Rule Farms with Exemptions/Modified Requirements</vt:lpstr>
      <vt:lpstr>Produce Rule Farms with Exemptions/Modified Requirements</vt:lpstr>
      <vt:lpstr>Produce Safety Rule Compliance Dates</vt:lpstr>
      <vt:lpstr>  What do I do now?</vt:lpstr>
      <vt:lpstr>  Additional Resources for Produce Growers Maryland GAP Program</vt:lpstr>
      <vt:lpstr>  Upcoming Food Safety Training Check the MDA website for registration</vt:lpstr>
      <vt:lpstr>  Food Quality Assurance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Ag_Employee</dc:creator>
  <cp:lastModifiedBy>Everhart, Sarah</cp:lastModifiedBy>
  <cp:revision>135</cp:revision>
  <dcterms:created xsi:type="dcterms:W3CDTF">2015-12-13T19:14:08Z</dcterms:created>
  <dcterms:modified xsi:type="dcterms:W3CDTF">2018-02-02T19:50:17Z</dcterms:modified>
</cp:coreProperties>
</file>