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handoutMasterIdLst>
    <p:handoutMasterId r:id="rId31"/>
  </p:handoutMasterIdLst>
  <p:sldIdLst>
    <p:sldId id="256" r:id="rId2"/>
    <p:sldId id="257" r:id="rId3"/>
    <p:sldId id="342" r:id="rId4"/>
    <p:sldId id="262" r:id="rId5"/>
    <p:sldId id="361" r:id="rId6"/>
    <p:sldId id="343" r:id="rId7"/>
    <p:sldId id="306" r:id="rId8"/>
    <p:sldId id="353" r:id="rId9"/>
    <p:sldId id="354" r:id="rId10"/>
    <p:sldId id="340" r:id="rId11"/>
    <p:sldId id="345" r:id="rId12"/>
    <p:sldId id="363" r:id="rId13"/>
    <p:sldId id="364" r:id="rId14"/>
    <p:sldId id="366" r:id="rId15"/>
    <p:sldId id="367" r:id="rId16"/>
    <p:sldId id="344" r:id="rId17"/>
    <p:sldId id="346" r:id="rId18"/>
    <p:sldId id="341" r:id="rId19"/>
    <p:sldId id="356" r:id="rId20"/>
    <p:sldId id="357" r:id="rId21"/>
    <p:sldId id="358" r:id="rId22"/>
    <p:sldId id="359" r:id="rId23"/>
    <p:sldId id="360" r:id="rId24"/>
    <p:sldId id="362" r:id="rId25"/>
    <p:sldId id="347" r:id="rId26"/>
    <p:sldId id="355" r:id="rId27"/>
    <p:sldId id="348" r:id="rId28"/>
    <p:sldId id="258" r:id="rId29"/>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95394" autoAdjust="0"/>
  </p:normalViewPr>
  <p:slideViewPr>
    <p:cSldViewPr>
      <p:cViewPr>
        <p:scale>
          <a:sx n="98" d="100"/>
          <a:sy n="98" d="100"/>
        </p:scale>
        <p:origin x="-486" y="0"/>
      </p:cViewPr>
      <p:guideLst>
        <p:guide orient="horz" pos="1620"/>
        <p:guide pos="2880"/>
      </p:guideLst>
    </p:cSldViewPr>
  </p:slideViewPr>
  <p:outlineViewPr>
    <p:cViewPr>
      <p:scale>
        <a:sx n="33" d="100"/>
        <a:sy n="33" d="100"/>
      </p:scale>
      <p:origin x="0" y="-584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53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1/10/2018</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B96A14B-5D90-4B57-B2EA-A4B77B570ABB}" type="slidenum">
              <a:rPr lang="en-US" smtClean="0"/>
              <a:t>‹#›</a:t>
            </a:fld>
            <a:endParaRPr lang="en-US"/>
          </a:p>
        </p:txBody>
      </p:sp>
    </p:spTree>
    <p:extLst>
      <p:ext uri="{BB962C8B-B14F-4D97-AF65-F5344CB8AC3E}">
        <p14:creationId xmlns:p14="http://schemas.microsoft.com/office/powerpoint/2010/main" val="5100836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8715580"/>
      </p:ext>
    </p:extLst>
  </p:cSld>
  <p:clrMap bg1="lt1" tx1="dk1" bg2="dk2" tx2="lt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10796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28485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05453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00132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Deanna</a:t>
            </a:r>
            <a:r>
              <a:rPr lang="en-US" baseline="0" dirty="0" smtClean="0"/>
              <a:t> noted that there a lot of questions about it got back to the source and why isn’t the restaurant or distributor being looked at.  This is were can potentially address this.</a:t>
            </a:r>
            <a:endParaRPr lang="en-US" dirty="0"/>
          </a:p>
        </p:txBody>
      </p:sp>
    </p:spTree>
    <p:extLst>
      <p:ext uri="{BB962C8B-B14F-4D97-AF65-F5344CB8AC3E}">
        <p14:creationId xmlns:p14="http://schemas.microsoft.com/office/powerpoint/2010/main" val="21394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in many cases pathogen testing will be done in response to an event</a:t>
            </a:r>
            <a:endParaRPr lang="en-US" dirty="0"/>
          </a:p>
        </p:txBody>
      </p:sp>
    </p:spTree>
    <p:extLst>
      <p:ext uri="{BB962C8B-B14F-4D97-AF65-F5344CB8AC3E}">
        <p14:creationId xmlns:p14="http://schemas.microsoft.com/office/powerpoint/2010/main" val="6195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want</a:t>
            </a:r>
            <a:r>
              <a:rPr lang="en-US" baseline="0" dirty="0" smtClean="0"/>
              <a:t> to note anything about employee restrictions and stool culturing here?</a:t>
            </a:r>
            <a:endParaRPr lang="en-US" dirty="0"/>
          </a:p>
        </p:txBody>
      </p:sp>
    </p:spTree>
    <p:extLst>
      <p:ext uri="{BB962C8B-B14F-4D97-AF65-F5344CB8AC3E}">
        <p14:creationId xmlns:p14="http://schemas.microsoft.com/office/powerpoint/2010/main" val="314353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may want</a:t>
            </a:r>
            <a:r>
              <a:rPr lang="en-US" baseline="0" dirty="0" smtClean="0"/>
              <a:t> to mention how we determine the “time frame of interest”</a:t>
            </a:r>
            <a:endParaRPr lang="en-US" dirty="0"/>
          </a:p>
        </p:txBody>
      </p:sp>
    </p:spTree>
    <p:extLst>
      <p:ext uri="{BB962C8B-B14F-4D97-AF65-F5344CB8AC3E}">
        <p14:creationId xmlns:p14="http://schemas.microsoft.com/office/powerpoint/2010/main" val="153315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4297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phpa.health.maryland.gov/"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323850"/>
            <a:ext cx="3733800" cy="3506364"/>
          </a:xfrm>
          <a:prstGeom prst="rect">
            <a:avLst/>
          </a:prstGeom>
        </p:spPr>
      </p:pic>
      <p:sp>
        <p:nvSpPr>
          <p:cNvPr id="3" name="Text Box 4"/>
          <p:cNvSpPr txBox="1">
            <a:spLocks noChangeArrowheads="1"/>
          </p:cNvSpPr>
          <p:nvPr/>
        </p:nvSpPr>
        <p:spPr bwMode="auto">
          <a:xfrm>
            <a:off x="1143000" y="3943353"/>
            <a:ext cx="6629400" cy="40011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sz="2000" b="1" i="0" u="none" strike="noStrike" cap="none" dirty="0" smtClean="0">
                <a:solidFill>
                  <a:schemeClr val="tx1"/>
                </a:solidFill>
                <a:effectLst/>
                <a:latin typeface="+mj-lt"/>
                <a:ea typeface="Arial"/>
                <a:cs typeface="Arial"/>
                <a:sym typeface="Arial"/>
                <a:hlinkClick r:id="rId3"/>
              </a:rPr>
              <a:t>https://phpa.health.maryland.gov</a:t>
            </a:r>
            <a:r>
              <a:rPr lang="en-US" sz="2000" b="1" i="0" u="none" strike="noStrike" cap="none" dirty="0" smtClean="0">
                <a:solidFill>
                  <a:schemeClr val="tx1"/>
                </a:solidFill>
                <a:effectLst/>
                <a:latin typeface="+mj-lt"/>
                <a:ea typeface="Arial"/>
                <a:cs typeface="Arial"/>
                <a:sym typeface="Arial"/>
              </a:rPr>
              <a:t>  </a:t>
            </a:r>
            <a:endParaRPr lang="en-US" sz="2000" b="1" u="sng" dirty="0" smtClean="0">
              <a:latin typeface="+mj-lt"/>
            </a:endParaRPr>
          </a:p>
        </p:txBody>
      </p:sp>
      <p:sp>
        <p:nvSpPr>
          <p:cNvPr id="248837" name="Rectangle 5"/>
          <p:cNvSpPr>
            <a:spLocks noGrp="1" noChangeArrowheads="1"/>
          </p:cNvSpPr>
          <p:nvPr>
            <p:ph type="ctrTitle" sz="quarter"/>
          </p:nvPr>
        </p:nvSpPr>
        <p:spPr>
          <a:xfrm>
            <a:off x="1981200" y="1943104"/>
            <a:ext cx="5181600" cy="1084913"/>
          </a:xfrm>
        </p:spPr>
        <p:txBody>
          <a:bodyPr anchor="t"/>
          <a:lstStyle>
            <a:lvl1pPr>
              <a:defRPr sz="3300">
                <a:latin typeface="Arial" pitchFamily="34" charset="0"/>
                <a:cs typeface="Arial" pitchFamily="34" charset="0"/>
              </a:defRPr>
            </a:lvl1pPr>
          </a:lstStyle>
          <a:p>
            <a:r>
              <a:rPr lang="en-US" dirty="0" smtClean="0"/>
              <a:t>Click to edit Master title style</a:t>
            </a:r>
            <a:endParaRPr lang="en-US" dirty="0"/>
          </a:p>
        </p:txBody>
      </p:sp>
      <p:pic>
        <p:nvPicPr>
          <p:cNvPr id="5" name="Shape 71"/>
          <p:cNvPicPr preferRelativeResize="0"/>
          <p:nvPr userDrawn="1"/>
        </p:nvPicPr>
        <p:blipFill>
          <a:blip r:embed="rId4">
            <a:alphaModFix/>
          </a:blip>
          <a:stretch>
            <a:fillRect/>
          </a:stretch>
        </p:blipFill>
        <p:spPr>
          <a:xfrm>
            <a:off x="7147275" y="3658301"/>
            <a:ext cx="2069024" cy="2069024"/>
          </a:xfrm>
          <a:prstGeom prst="rect">
            <a:avLst/>
          </a:prstGeom>
          <a:noFill/>
          <a:ln>
            <a:noFill/>
          </a:ln>
        </p:spPr>
      </p:pic>
    </p:spTree>
    <p:extLst>
      <p:ext uri="{BB962C8B-B14F-4D97-AF65-F5344CB8AC3E}">
        <p14:creationId xmlns:p14="http://schemas.microsoft.com/office/powerpoint/2010/main" val="224992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379234"/>
            <a:ext cx="8520600" cy="572700"/>
          </a:xfrm>
          <a:prstGeom prst="rect">
            <a:avLst/>
          </a:prstGeom>
        </p:spPr>
        <p:txBody>
          <a:bodyPr lIns="91425" tIns="91425" rIns="91425" bIns="91425" anchor="t" anchorCtr="0"/>
          <a:lstStyle>
            <a:lvl1pPr lvl="0" algn="ctr">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 name="Slide Number Placeholder 1"/>
          <p:cNvSpPr>
            <a:spLocks noGrp="1"/>
          </p:cNvSpPr>
          <p:nvPr>
            <p:ph type="sldNum" idx="10"/>
          </p:nvPr>
        </p:nvSpPr>
        <p:spPr>
          <a:xfrm>
            <a:off x="331852" y="4568875"/>
            <a:ext cx="327000" cy="456080"/>
          </a:xfrm>
        </p:spPr>
        <p:txBody>
          <a:bodyPr/>
          <a:lstStyle>
            <a:lvl1pPr>
              <a:defRPr sz="900" baseline="0"/>
            </a:lvl1pPr>
          </a:lstStyle>
          <a:p>
            <a:pPr algn="r"/>
            <a:fld id="{00000000-1234-1234-1234-123412341234}" type="slidenum">
              <a:rPr lang="en" smtClean="0">
                <a:solidFill>
                  <a:schemeClr val="dk2"/>
                </a:solidFill>
              </a:rPr>
              <a:pPr algn="r"/>
              <a:t>‹#›</a:t>
            </a:fld>
            <a:endParaRPr lang="en" dirty="0">
              <a:solidFill>
                <a:schemeClr val="dk2"/>
              </a:solidFill>
            </a:endParaRPr>
          </a:p>
        </p:txBody>
      </p:sp>
      <p:cxnSp>
        <p:nvCxnSpPr>
          <p:cNvPr id="6" name="Shape 70"/>
          <p:cNvCxnSpPr/>
          <p:nvPr userDrawn="1"/>
        </p:nvCxnSpPr>
        <p:spPr>
          <a:xfrm>
            <a:off x="287769" y="1049977"/>
            <a:ext cx="8544531" cy="1114"/>
          </a:xfrm>
          <a:prstGeom prst="straightConnector1">
            <a:avLst/>
          </a:prstGeom>
          <a:noFill/>
          <a:ln w="28575" cap="flat" cmpd="sng">
            <a:solidFill>
              <a:srgbClr val="980000"/>
            </a:solidFill>
            <a:prstDash val="solid"/>
            <a:round/>
            <a:headEnd type="none" w="lg" len="lg"/>
            <a:tailEnd type="none" w="lg" len="lg"/>
          </a:ln>
        </p:spPr>
      </p:cxnSp>
      <p:pic>
        <p:nvPicPr>
          <p:cNvPr id="7" name="Shape 71"/>
          <p:cNvPicPr preferRelativeResize="0"/>
          <p:nvPr userDrawn="1"/>
        </p:nvPicPr>
        <p:blipFill>
          <a:blip r:embed="rId2">
            <a:alphaModFix/>
          </a:blip>
          <a:stretch>
            <a:fillRect/>
          </a:stretch>
        </p:blipFill>
        <p:spPr>
          <a:xfrm>
            <a:off x="7104930" y="3744405"/>
            <a:ext cx="2069024" cy="20690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2"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2"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1"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sz="140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9"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smtClean="0">
                <a:solidFill>
                  <a:schemeClr val="dk2"/>
                </a:solidFill>
              </a:rPr>
              <a:pPr algn="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52400" y="0"/>
            <a:ext cx="9143996" cy="5143500"/>
          </a:xfrm>
          <a:prstGeom prst="rect">
            <a:avLst/>
          </a:prstGeom>
          <a:noFill/>
          <a:ln w="9525" cap="flat" cmpd="sng">
            <a:solidFill>
              <a:srgbClr val="FFFFFF"/>
            </a:solidFill>
            <a:prstDash val="solid"/>
            <a:round/>
            <a:headEnd type="none" w="med" len="med"/>
            <a:tailEnd type="none" w="med" len="med"/>
          </a:ln>
        </p:spPr>
      </p:pic>
      <p:cxnSp>
        <p:nvCxnSpPr>
          <p:cNvPr id="55" name="Shape 55"/>
          <p:cNvCxnSpPr/>
          <p:nvPr/>
        </p:nvCxnSpPr>
        <p:spPr>
          <a:xfrm flipH="1" flipV="1">
            <a:off x="956176" y="819151"/>
            <a:ext cx="11048" cy="2357418"/>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p:nvPr/>
        </p:nvCxnSpPr>
        <p:spPr>
          <a:xfrm flipV="1">
            <a:off x="8304819" y="819150"/>
            <a:ext cx="6" cy="2438400"/>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p:nvPr/>
        </p:nvCxnSpPr>
        <p:spPr>
          <a:xfrm>
            <a:off x="957219" y="819150"/>
            <a:ext cx="7347600" cy="0"/>
          </a:xfrm>
          <a:prstGeom prst="straightConnector1">
            <a:avLst/>
          </a:prstGeom>
          <a:noFill/>
          <a:ln w="19050" cap="flat" cmpd="sng">
            <a:solidFill>
              <a:srgbClr val="F3F3F3"/>
            </a:solidFill>
            <a:prstDash val="solid"/>
            <a:round/>
            <a:headEnd type="none" w="lg" len="lg"/>
            <a:tailEnd type="none" w="lg" len="lg"/>
          </a:ln>
        </p:spPr>
      </p:cxnSp>
      <p:sp>
        <p:nvSpPr>
          <p:cNvPr id="58" name="Shape 58"/>
          <p:cNvSpPr txBox="1"/>
          <p:nvPr/>
        </p:nvSpPr>
        <p:spPr>
          <a:xfrm>
            <a:off x="1047600" y="1200150"/>
            <a:ext cx="7132200" cy="853200"/>
          </a:xfrm>
          <a:prstGeom prst="rect">
            <a:avLst/>
          </a:prstGeom>
          <a:noFill/>
          <a:ln>
            <a:noFill/>
          </a:ln>
        </p:spPr>
        <p:txBody>
          <a:bodyPr lIns="91425" tIns="91425" rIns="91425" bIns="91425" anchor="t" anchorCtr="0">
            <a:noAutofit/>
          </a:bodyPr>
          <a:lstStyle/>
          <a:p>
            <a:pPr algn="ctr"/>
            <a:r>
              <a:rPr lang="en" sz="3200" b="1" dirty="0" smtClean="0">
                <a:solidFill>
                  <a:srgbClr val="FFFFFF"/>
                </a:solidFill>
                <a:effectLst>
                  <a:outerShdw blurRad="38100" dist="38100" dir="2700000" algn="tl">
                    <a:srgbClr val="000000">
                      <a:alpha val="43137"/>
                    </a:srgbClr>
                  </a:outerShdw>
                </a:effectLst>
                <a:latin typeface="Georgia"/>
                <a:ea typeface="Georgia"/>
                <a:cs typeface="Georgia"/>
                <a:sym typeface="Georgia"/>
              </a:rPr>
              <a:t>Outbreak Response </a:t>
            </a:r>
          </a:p>
          <a:p>
            <a:pPr algn="ctr"/>
            <a:r>
              <a:rPr lang="en" sz="3200" b="1" dirty="0">
                <a:solidFill>
                  <a:srgbClr val="FFFFFF"/>
                </a:solidFill>
                <a:effectLst>
                  <a:outerShdw blurRad="38100" dist="38100" dir="2700000" algn="tl">
                    <a:srgbClr val="000000">
                      <a:alpha val="43137"/>
                    </a:srgbClr>
                  </a:outerShdw>
                </a:effectLst>
                <a:latin typeface="Georgia"/>
                <a:ea typeface="Georgia"/>
                <a:cs typeface="Georgia"/>
                <a:sym typeface="Georgia"/>
              </a:rPr>
              <a:t>W</a:t>
            </a:r>
            <a:r>
              <a:rPr lang="en" sz="3200" b="1" dirty="0" smtClean="0">
                <a:solidFill>
                  <a:srgbClr val="FFFFFF"/>
                </a:solidFill>
                <a:effectLst>
                  <a:outerShdw blurRad="38100" dist="38100" dir="2700000" algn="tl">
                    <a:srgbClr val="000000">
                      <a:alpha val="43137"/>
                    </a:srgbClr>
                  </a:outerShdw>
                </a:effectLst>
                <a:latin typeface="Georgia"/>
                <a:ea typeface="Georgia"/>
                <a:cs typeface="Georgia"/>
                <a:sym typeface="Georgia"/>
              </a:rPr>
              <a:t>hat to Expect</a:t>
            </a:r>
            <a:endParaRPr lang="en" sz="3200" b="1" dirty="0">
              <a:solidFill>
                <a:srgbClr val="FFFFFF"/>
              </a:solidFill>
              <a:effectLst>
                <a:outerShdw blurRad="38100" dist="38100" dir="2700000" algn="tl">
                  <a:srgbClr val="000000">
                    <a:alpha val="43137"/>
                  </a:srgbClr>
                </a:outerShdw>
              </a:effectLst>
              <a:latin typeface="Georgia"/>
              <a:ea typeface="Georgia"/>
              <a:cs typeface="Georgia"/>
              <a:sym typeface="Georgia"/>
            </a:endParaRPr>
          </a:p>
        </p:txBody>
      </p:sp>
      <p:cxnSp>
        <p:nvCxnSpPr>
          <p:cNvPr id="59" name="Shape 59"/>
          <p:cNvCxnSpPr/>
          <p:nvPr/>
        </p:nvCxnSpPr>
        <p:spPr>
          <a:xfrm flipH="1" flipV="1">
            <a:off x="8304820" y="3176570"/>
            <a:ext cx="980" cy="1681180"/>
          </a:xfrm>
          <a:prstGeom prst="straightConnector1">
            <a:avLst/>
          </a:prstGeom>
          <a:noFill/>
          <a:ln w="9525" cap="flat" cmpd="sng">
            <a:solidFill>
              <a:srgbClr val="980000"/>
            </a:solidFill>
            <a:prstDash val="solid"/>
            <a:round/>
            <a:headEnd type="none" w="lg" len="lg"/>
            <a:tailEnd type="none" w="lg" len="lg"/>
          </a:ln>
        </p:spPr>
      </p:cxnSp>
      <p:cxnSp>
        <p:nvCxnSpPr>
          <p:cNvPr id="60" name="Shape 60"/>
          <p:cNvCxnSpPr/>
          <p:nvPr/>
        </p:nvCxnSpPr>
        <p:spPr>
          <a:xfrm flipV="1">
            <a:off x="990600" y="3181350"/>
            <a:ext cx="0" cy="1676400"/>
          </a:xfrm>
          <a:prstGeom prst="straightConnector1">
            <a:avLst/>
          </a:prstGeom>
          <a:noFill/>
          <a:ln w="9525" cap="flat" cmpd="sng">
            <a:solidFill>
              <a:srgbClr val="980000"/>
            </a:solidFill>
            <a:prstDash val="solid"/>
            <a:round/>
            <a:headEnd type="none" w="lg" len="lg"/>
            <a:tailEnd type="none" w="lg" len="lg"/>
          </a:ln>
        </p:spPr>
      </p:cxnSp>
      <p:cxnSp>
        <p:nvCxnSpPr>
          <p:cNvPr id="61" name="Shape 61"/>
          <p:cNvCxnSpPr/>
          <p:nvPr/>
        </p:nvCxnSpPr>
        <p:spPr>
          <a:xfrm>
            <a:off x="990600" y="4857750"/>
            <a:ext cx="7315200" cy="0"/>
          </a:xfrm>
          <a:prstGeom prst="straightConnector1">
            <a:avLst/>
          </a:prstGeom>
          <a:noFill/>
          <a:ln w="9525" cap="flat" cmpd="sng">
            <a:solidFill>
              <a:srgbClr val="980000"/>
            </a:solidFill>
            <a:prstDash val="solid"/>
            <a:round/>
            <a:headEnd type="none" w="lg" len="lg"/>
            <a:tailEnd type="none" w="lg" len="lg"/>
          </a:ln>
        </p:spPr>
      </p:cxnSp>
      <p:pic>
        <p:nvPicPr>
          <p:cNvPr id="63" name="Shape 63"/>
          <p:cNvPicPr preferRelativeResize="0"/>
          <p:nvPr/>
        </p:nvPicPr>
        <p:blipFill>
          <a:blip r:embed="rId4">
            <a:alphaModFix/>
          </a:blip>
          <a:stretch>
            <a:fillRect/>
          </a:stretch>
        </p:blipFill>
        <p:spPr>
          <a:xfrm>
            <a:off x="6248400" y="3486150"/>
            <a:ext cx="2053499" cy="1993949"/>
          </a:xfrm>
          <a:prstGeom prst="rect">
            <a:avLst/>
          </a:prstGeom>
          <a:noFill/>
          <a:ln>
            <a:noFill/>
          </a:ln>
        </p:spPr>
      </p:pic>
      <p:sp>
        <p:nvSpPr>
          <p:cNvPr id="2" name="TextBox 1"/>
          <p:cNvSpPr txBox="1"/>
          <p:nvPr/>
        </p:nvSpPr>
        <p:spPr>
          <a:xfrm>
            <a:off x="1219200" y="2724149"/>
            <a:ext cx="6722871" cy="2185214"/>
          </a:xfrm>
          <a:prstGeom prst="rect">
            <a:avLst/>
          </a:prstGeom>
          <a:noFill/>
        </p:spPr>
        <p:txBody>
          <a:bodyPr wrap="square" rtlCol="0">
            <a:spAutoFit/>
          </a:bodyPr>
          <a:lstStyle/>
          <a:p>
            <a:pPr algn="ctr"/>
            <a:endParaRPr lang="en-US" sz="2000" dirty="0" smtClean="0">
              <a:latin typeface="Georgia" panose="02040502050405020303" pitchFamily="18" charset="0"/>
            </a:endParaRPr>
          </a:p>
          <a:p>
            <a:pPr algn="ctr"/>
            <a:endParaRPr lang="en-US" sz="2000" dirty="0">
              <a:latin typeface="Georgia" panose="02040502050405020303" pitchFamily="18" charset="0"/>
            </a:endParaRPr>
          </a:p>
          <a:p>
            <a:pPr algn="ctr"/>
            <a:r>
              <a:rPr lang="en-US" sz="1600" dirty="0" smtClean="0">
                <a:latin typeface="Georgia" panose="02040502050405020303" pitchFamily="18" charset="0"/>
              </a:rPr>
              <a:t>D’Ann L. Williams, </a:t>
            </a:r>
            <a:r>
              <a:rPr lang="en-US" sz="1600" dirty="0" err="1" smtClean="0">
                <a:latin typeface="Georgia" panose="02040502050405020303" pitchFamily="18" charset="0"/>
              </a:rPr>
              <a:t>DrPH</a:t>
            </a:r>
            <a:r>
              <a:rPr lang="en-US" sz="1600" dirty="0" smtClean="0">
                <a:latin typeface="Georgia" panose="02040502050405020303" pitchFamily="18" charset="0"/>
              </a:rPr>
              <a:t>, Kyle Shannon, LEHS</a:t>
            </a:r>
          </a:p>
          <a:p>
            <a:pPr algn="ctr"/>
            <a:r>
              <a:rPr lang="en-US" sz="1600" dirty="0" smtClean="0">
                <a:latin typeface="Georgia" panose="02040502050405020303" pitchFamily="18" charset="0"/>
              </a:rPr>
              <a:t>Maryland Department of Health</a:t>
            </a:r>
          </a:p>
          <a:p>
            <a:pPr algn="ctr"/>
            <a:r>
              <a:rPr lang="en-US" sz="1600" dirty="0" smtClean="0">
                <a:latin typeface="Georgia" panose="02040502050405020303" pitchFamily="18" charset="0"/>
              </a:rPr>
              <a:t>Office of Food Protection</a:t>
            </a:r>
          </a:p>
          <a:p>
            <a:pPr algn="ctr"/>
            <a:r>
              <a:rPr lang="en-US" sz="1600" dirty="0" smtClean="0">
                <a:latin typeface="Georgia" panose="02040502050405020303" pitchFamily="18" charset="0"/>
              </a:rPr>
              <a:t>Deanna Baldwin</a:t>
            </a:r>
          </a:p>
          <a:p>
            <a:pPr algn="ctr"/>
            <a:r>
              <a:rPr lang="en-US" sz="1600" dirty="0" smtClean="0">
                <a:latin typeface="Georgia" panose="02040502050405020303" pitchFamily="18" charset="0"/>
              </a:rPr>
              <a:t>Maryland Department of Agriculture</a:t>
            </a:r>
          </a:p>
          <a:p>
            <a:pPr algn="ctr"/>
            <a:r>
              <a:rPr lang="en-US" sz="1600" dirty="0" smtClean="0">
                <a:latin typeface="Georgia" panose="02040502050405020303" pitchFamily="18" charset="0"/>
              </a:rPr>
              <a:t>Food Quality Assurance Program</a:t>
            </a:r>
            <a:endParaRPr lang="en-US" sz="1600" dirty="0">
              <a:latin typeface="Georgia" panose="02040502050405020303" pitchFamily="18" charset="0"/>
            </a:endParaRPr>
          </a:p>
        </p:txBody>
      </p:sp>
      <p:pic>
        <p:nvPicPr>
          <p:cNvPr id="26" name="Picture 4" descr="L_MDA_4c"/>
          <p:cNvPicPr>
            <a:picLocks noChangeAspect="1" noChangeArrowheads="1"/>
          </p:cNvPicPr>
          <p:nvPr/>
        </p:nvPicPr>
        <p:blipFill>
          <a:blip r:embed="rId5"/>
          <a:srcRect/>
          <a:stretch>
            <a:fillRect/>
          </a:stretch>
        </p:blipFill>
        <p:spPr bwMode="auto">
          <a:xfrm>
            <a:off x="1219200" y="4019550"/>
            <a:ext cx="640080" cy="64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8520600" cy="572700"/>
          </a:xfrm>
        </p:spPr>
        <p:txBody>
          <a:bodyPr/>
          <a:lstStyle/>
          <a:p>
            <a:pPr algn="l"/>
            <a:r>
              <a:rPr lang="en-US" sz="2400" b="1" dirty="0" smtClean="0">
                <a:effectLst>
                  <a:outerShdw blurRad="38100" dist="38100" dir="2700000" algn="tl">
                    <a:srgbClr val="000000">
                      <a:alpha val="43137"/>
                    </a:srgbClr>
                  </a:outerShdw>
                </a:effectLst>
                <a:latin typeface="Georgia" panose="02040502050405020303" pitchFamily="18" charset="0"/>
              </a:rPr>
              <a:t>The Investigation - Be Prepared for Questions</a:t>
            </a:r>
            <a:endParaRPr lang="en-US" sz="24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28600" indent="-228600">
              <a:buFont typeface="Wingdings" panose="05000000000000000000" pitchFamily="2" charset="2"/>
              <a:buChar char="Ø"/>
            </a:pPr>
            <a:r>
              <a:rPr lang="en-US" sz="1600" dirty="0" smtClean="0">
                <a:solidFill>
                  <a:schemeClr val="tx1"/>
                </a:solidFill>
                <a:latin typeface="Georgia" panose="02040502050405020303" pitchFamily="18" charset="0"/>
              </a:rPr>
              <a:t>An outbreak investigation questionnaire will be administered</a:t>
            </a:r>
          </a:p>
          <a:p>
            <a:pPr marL="228600" indent="-228600">
              <a:buFont typeface="Wingdings" panose="05000000000000000000" pitchFamily="2" charset="2"/>
              <a:buChar char="Ø"/>
            </a:pPr>
            <a:r>
              <a:rPr lang="en-US" sz="1600" dirty="0" smtClean="0">
                <a:solidFill>
                  <a:schemeClr val="tx1"/>
                </a:solidFill>
                <a:latin typeface="Georgia" panose="02040502050405020303" pitchFamily="18" charset="0"/>
              </a:rPr>
              <a:t>Do you have records </a:t>
            </a:r>
            <a:r>
              <a:rPr lang="en-US" sz="1600" dirty="0">
                <a:solidFill>
                  <a:schemeClr val="tx1"/>
                </a:solidFill>
                <a:latin typeface="Georgia" panose="02040502050405020303" pitchFamily="18" charset="0"/>
              </a:rPr>
              <a:t>documenting where you sold the implicated product; harvest dates; quantities </a:t>
            </a:r>
            <a:r>
              <a:rPr lang="en-US" sz="1600" dirty="0" smtClean="0">
                <a:solidFill>
                  <a:schemeClr val="tx1"/>
                </a:solidFill>
                <a:latin typeface="Georgia" panose="02040502050405020303" pitchFamily="18" charset="0"/>
              </a:rPr>
              <a:t>sold will be requested</a:t>
            </a:r>
          </a:p>
          <a:p>
            <a:pPr marL="228600" indent="-228600">
              <a:buFont typeface="Wingdings" panose="05000000000000000000" pitchFamily="2" charset="2"/>
              <a:buChar char="Ø"/>
            </a:pPr>
            <a:r>
              <a:rPr lang="en-US" sz="1600" dirty="0" smtClean="0">
                <a:solidFill>
                  <a:schemeClr val="tx1"/>
                </a:solidFill>
                <a:latin typeface="Georgia" panose="02040502050405020303" pitchFamily="18" charset="0"/>
              </a:rPr>
              <a:t>Do you have a complaint notification plan?</a:t>
            </a:r>
          </a:p>
          <a:p>
            <a:pPr marL="228600" indent="-228600">
              <a:buFont typeface="Wingdings" panose="05000000000000000000" pitchFamily="2" charset="2"/>
              <a:buChar char="Ø"/>
            </a:pPr>
            <a:r>
              <a:rPr lang="en-US" sz="1600" dirty="0" smtClean="0">
                <a:solidFill>
                  <a:schemeClr val="tx1"/>
                </a:solidFill>
                <a:latin typeface="Georgia" panose="02040502050405020303" pitchFamily="18" charset="0"/>
              </a:rPr>
              <a:t>Do you have a recall plan?</a:t>
            </a:r>
          </a:p>
          <a:p>
            <a:pPr marL="228600" indent="-228600">
              <a:buFont typeface="Wingdings" panose="05000000000000000000" pitchFamily="2" charset="2"/>
              <a:buChar char="Ø"/>
            </a:pPr>
            <a:r>
              <a:rPr lang="en-US" sz="1600" dirty="0" smtClean="0">
                <a:solidFill>
                  <a:schemeClr val="tx1"/>
                </a:solidFill>
                <a:latin typeface="Georgia" panose="02040502050405020303" pitchFamily="18" charset="0"/>
              </a:rPr>
              <a:t>Do you have a food safety plan?</a:t>
            </a:r>
          </a:p>
          <a:p>
            <a:pPr marL="228600" indent="-228600">
              <a:buFont typeface="Wingdings" panose="05000000000000000000" pitchFamily="2" charset="2"/>
              <a:buChar char="Ø"/>
            </a:pPr>
            <a:r>
              <a:rPr lang="en-US" sz="1600" dirty="0" smtClean="0">
                <a:solidFill>
                  <a:schemeClr val="tx1"/>
                </a:solidFill>
                <a:latin typeface="Georgia" panose="02040502050405020303" pitchFamily="18" charset="0"/>
              </a:rPr>
              <a:t>They will be evaluating the “culture of safety” on the farm</a:t>
            </a:r>
          </a:p>
          <a:p>
            <a:pPr marL="228600" indent="-228600">
              <a:buFont typeface="Wingdings" panose="05000000000000000000" pitchFamily="2" charset="2"/>
              <a:buChar char="Ø"/>
            </a:pPr>
            <a:endParaRPr lang="en-US" sz="1600" dirty="0">
              <a:latin typeface="Georgia" panose="02040502050405020303" pitchFamily="18" charset="0"/>
            </a:endParaRPr>
          </a:p>
          <a:p>
            <a:endParaRPr lang="en-US" sz="900" dirty="0">
              <a:latin typeface="Georgia" panose="02040502050405020303" pitchFamily="18" charset="0"/>
            </a:endParaRPr>
          </a:p>
        </p:txBody>
      </p:sp>
      <p:pic>
        <p:nvPicPr>
          <p:cNvPr id="6" name="Picture 4" descr="L_MDA_4c"/>
          <p:cNvPicPr>
            <a:picLocks noChangeAspect="1" noChangeArrowheads="1"/>
          </p:cNvPicPr>
          <p:nvPr/>
        </p:nvPicPr>
        <p:blipFill>
          <a:blip r:embed="rId2"/>
          <a:srcRect/>
          <a:stretch>
            <a:fillRect/>
          </a:stretch>
        </p:blipFill>
        <p:spPr bwMode="auto">
          <a:xfrm>
            <a:off x="8077200" y="209550"/>
            <a:ext cx="640080" cy="640080"/>
          </a:xfrm>
          <a:prstGeom prst="rect">
            <a:avLst/>
          </a:prstGeom>
          <a:noFill/>
          <a:ln w="9525">
            <a:noFill/>
            <a:miter lim="800000"/>
            <a:headEnd/>
            <a:tailEnd/>
          </a:ln>
        </p:spPr>
      </p:pic>
    </p:spTree>
    <p:extLst>
      <p:ext uri="{BB962C8B-B14F-4D97-AF65-F5344CB8AC3E}">
        <p14:creationId xmlns:p14="http://schemas.microsoft.com/office/powerpoint/2010/main" val="5074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50" y="270510"/>
            <a:ext cx="8520600" cy="572700"/>
          </a:xfrm>
        </p:spPr>
        <p:txBody>
          <a:bodyPr/>
          <a:lstStyle/>
          <a:p>
            <a:pPr algn="l"/>
            <a:r>
              <a:rPr lang="en-US" sz="2400" b="1" dirty="0">
                <a:effectLst>
                  <a:outerShdw blurRad="38100" dist="38100" dir="2700000" algn="tl">
                    <a:srgbClr val="000000">
                      <a:alpha val="43137"/>
                    </a:srgbClr>
                  </a:outerShdw>
                </a:effectLst>
                <a:latin typeface="Georgia" panose="02040502050405020303" pitchFamily="18" charset="0"/>
              </a:rPr>
              <a:t>The </a:t>
            </a:r>
            <a:r>
              <a:rPr lang="en-US" sz="2400" b="1" dirty="0" smtClean="0">
                <a:effectLst>
                  <a:outerShdw blurRad="38100" dist="38100" dir="2700000" algn="tl">
                    <a:srgbClr val="000000">
                      <a:alpha val="43137"/>
                    </a:srgbClr>
                  </a:outerShdw>
                </a:effectLst>
                <a:latin typeface="Georgia" panose="02040502050405020303" pitchFamily="18" charset="0"/>
              </a:rPr>
              <a:t>Investigation - Be Prepared for Questions</a:t>
            </a:r>
            <a:endParaRPr lang="en-US" sz="2400" dirty="0"/>
          </a:p>
        </p:txBody>
      </p:sp>
      <p:sp>
        <p:nvSpPr>
          <p:cNvPr id="3" name="Text Placeholder 2"/>
          <p:cNvSpPr>
            <a:spLocks noGrp="1"/>
          </p:cNvSpPr>
          <p:nvPr>
            <p:ph type="body" idx="1"/>
          </p:nvPr>
        </p:nvSpPr>
        <p:spPr>
          <a:xfrm>
            <a:off x="311700" y="1047750"/>
            <a:ext cx="8520600" cy="3416400"/>
          </a:xfrm>
        </p:spPr>
        <p:txBody>
          <a:bodyPr/>
          <a:lstStyle/>
          <a:p>
            <a:pPr marL="228600" lvl="2" indent="-228600">
              <a:lnSpc>
                <a:spcPct val="100000"/>
              </a:lnSpc>
              <a:spcAft>
                <a:spcPts val="1200"/>
              </a:spcAft>
              <a:buSzPct val="100000"/>
              <a:buFont typeface="Wingdings" panose="05000000000000000000" pitchFamily="2" charset="2"/>
              <a:buChar char="Ø"/>
            </a:pPr>
            <a:r>
              <a:rPr lang="en-US" sz="1800" b="1" dirty="0">
                <a:solidFill>
                  <a:schemeClr val="tx1"/>
                </a:solidFill>
                <a:latin typeface="Georgia" panose="02040502050405020303" pitchFamily="18" charset="0"/>
              </a:rPr>
              <a:t>Remember the 4 W’s?   Workers, water, wildlife, waste </a:t>
            </a:r>
            <a:r>
              <a:rPr lang="en-US" sz="1800" b="1" dirty="0" smtClean="0">
                <a:solidFill>
                  <a:schemeClr val="tx1"/>
                </a:solidFill>
                <a:latin typeface="Georgia" panose="02040502050405020303" pitchFamily="18" charset="0"/>
              </a:rPr>
              <a:t> - ADD OTHER</a:t>
            </a:r>
          </a:p>
          <a:p>
            <a:pPr marL="228600" indent="-228600">
              <a:lnSpc>
                <a:spcPct val="100000"/>
              </a:lnSpc>
              <a:spcAft>
                <a:spcPts val="1200"/>
              </a:spcAft>
              <a:buFont typeface="Wingdings" panose="05000000000000000000" pitchFamily="2" charset="2"/>
              <a:buChar char="Ø"/>
            </a:pPr>
            <a:r>
              <a:rPr lang="en-US" b="1" dirty="0" smtClean="0">
                <a:solidFill>
                  <a:schemeClr val="tx1"/>
                </a:solidFill>
                <a:latin typeface="Georgia" panose="02040502050405020303" pitchFamily="18" charset="0"/>
              </a:rPr>
              <a:t>Workers</a:t>
            </a:r>
          </a:p>
          <a:p>
            <a:pPr marL="571500"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Worker </a:t>
            </a:r>
            <a:r>
              <a:rPr lang="en-US" sz="1800" dirty="0">
                <a:solidFill>
                  <a:schemeClr val="tx1"/>
                </a:solidFill>
                <a:latin typeface="Georgia" panose="02040502050405020303" pitchFamily="18" charset="0"/>
              </a:rPr>
              <a:t>H</a:t>
            </a:r>
            <a:r>
              <a:rPr lang="en-US" sz="1800" dirty="0" smtClean="0">
                <a:solidFill>
                  <a:schemeClr val="tx1"/>
                </a:solidFill>
                <a:latin typeface="Georgia" panose="02040502050405020303" pitchFamily="18" charset="0"/>
              </a:rPr>
              <a:t>ealth </a:t>
            </a:r>
          </a:p>
          <a:p>
            <a:pPr marL="108585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Employee illness policy, provisions</a:t>
            </a: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Worker Hygiene Practices</a:t>
            </a:r>
          </a:p>
          <a:p>
            <a:pPr marL="1085850" lvl="3"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Access to toilet facilities</a:t>
            </a:r>
          </a:p>
          <a:p>
            <a:pPr marL="1085850" lvl="3"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Access to adequate handwashing</a:t>
            </a:r>
          </a:p>
          <a:p>
            <a:pPr marL="1085850" lvl="3"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Break area, personal item/food storage</a:t>
            </a:r>
            <a:endParaRPr lang="en-US" sz="1800" dirty="0">
              <a:solidFill>
                <a:schemeClr val="tx1"/>
              </a:solidFill>
              <a:latin typeface="Georgia" panose="02040502050405020303" pitchFamily="18" charset="0"/>
            </a:endParaRPr>
          </a:p>
        </p:txBody>
      </p:sp>
      <p:pic>
        <p:nvPicPr>
          <p:cNvPr id="6" name="Picture 4" descr="L_MDA_4c"/>
          <p:cNvPicPr>
            <a:picLocks noChangeAspect="1" noChangeArrowheads="1"/>
          </p:cNvPicPr>
          <p:nvPr/>
        </p:nvPicPr>
        <p:blipFill>
          <a:blip r:embed="rId2"/>
          <a:srcRect/>
          <a:stretch>
            <a:fillRect/>
          </a:stretch>
        </p:blipFill>
        <p:spPr bwMode="auto">
          <a:xfrm>
            <a:off x="8077200" y="236820"/>
            <a:ext cx="640080" cy="640080"/>
          </a:xfrm>
          <a:prstGeom prst="rect">
            <a:avLst/>
          </a:prstGeom>
          <a:noFill/>
          <a:ln w="9525">
            <a:noFill/>
            <a:miter lim="800000"/>
            <a:headEnd/>
            <a:tailEnd/>
          </a:ln>
        </p:spPr>
      </p:pic>
    </p:spTree>
    <p:extLst>
      <p:ext uri="{BB962C8B-B14F-4D97-AF65-F5344CB8AC3E}">
        <p14:creationId xmlns:p14="http://schemas.microsoft.com/office/powerpoint/2010/main" val="332186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a:effectLst>
                  <a:outerShdw blurRad="38100" dist="38100" dir="2700000" algn="tl">
                    <a:srgbClr val="000000">
                      <a:alpha val="43137"/>
                    </a:srgbClr>
                  </a:outerShdw>
                </a:effectLst>
                <a:latin typeface="Georgia" panose="02040502050405020303" pitchFamily="18" charset="0"/>
              </a:rPr>
              <a:t>The Investigation - Be Prepared for Questions</a:t>
            </a:r>
            <a:endParaRPr lang="en-US" sz="2400" dirty="0"/>
          </a:p>
        </p:txBody>
      </p:sp>
      <p:sp>
        <p:nvSpPr>
          <p:cNvPr id="3" name="Text Placeholder 2"/>
          <p:cNvSpPr>
            <a:spLocks noGrp="1"/>
          </p:cNvSpPr>
          <p:nvPr>
            <p:ph type="body" idx="1"/>
          </p:nvPr>
        </p:nvSpPr>
        <p:spPr/>
        <p:txBody>
          <a:bodyPr/>
          <a:lstStyle/>
          <a:p>
            <a:pPr marL="228600" indent="-228600">
              <a:lnSpc>
                <a:spcPct val="100000"/>
              </a:lnSpc>
              <a:spcAft>
                <a:spcPts val="1200"/>
              </a:spcAft>
              <a:buFont typeface="Wingdings" panose="05000000000000000000" pitchFamily="2" charset="2"/>
              <a:buChar char="Ø"/>
            </a:pPr>
            <a:r>
              <a:rPr lang="en-US" b="1" dirty="0" smtClean="0">
                <a:solidFill>
                  <a:schemeClr val="tx1"/>
                </a:solidFill>
                <a:latin typeface="Georgia" panose="02040502050405020303" pitchFamily="18" charset="0"/>
              </a:rPr>
              <a:t>Water</a:t>
            </a:r>
            <a:endParaRPr lang="en-US" b="1" dirty="0">
              <a:solidFill>
                <a:schemeClr val="tx1"/>
              </a:solidFill>
              <a:latin typeface="Georgia" panose="02040502050405020303" pitchFamily="18" charset="0"/>
            </a:endParaRPr>
          </a:p>
          <a:p>
            <a:pPr marL="571500" lvl="1" indent="-228600">
              <a:lnSpc>
                <a:spcPct val="100000"/>
              </a:lnSpc>
              <a:spcAft>
                <a:spcPts val="1200"/>
              </a:spcAft>
              <a:buFont typeface="Wingdings" panose="05000000000000000000" pitchFamily="2" charset="2"/>
              <a:buChar char="Ø"/>
            </a:pPr>
            <a:r>
              <a:rPr lang="en-US" sz="1800" dirty="0">
                <a:solidFill>
                  <a:schemeClr val="tx1"/>
                </a:solidFill>
                <a:latin typeface="Georgia" panose="02040502050405020303" pitchFamily="18" charset="0"/>
              </a:rPr>
              <a:t>Location of fields where the implicated produce was grown</a:t>
            </a: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Irrigation </a:t>
            </a:r>
            <a:r>
              <a:rPr lang="en-US" sz="1800" dirty="0">
                <a:solidFill>
                  <a:schemeClr val="tx1"/>
                </a:solidFill>
                <a:latin typeface="Georgia" panose="02040502050405020303" pitchFamily="18" charset="0"/>
              </a:rPr>
              <a:t>and Post Harvest Water Quality and Source </a:t>
            </a: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Livestock/poultry </a:t>
            </a:r>
            <a:r>
              <a:rPr lang="en-US" sz="1800" dirty="0">
                <a:solidFill>
                  <a:schemeClr val="tx1"/>
                </a:solidFill>
                <a:latin typeface="Georgia" panose="02040502050405020303" pitchFamily="18" charset="0"/>
              </a:rPr>
              <a:t>on the farm (separation from </a:t>
            </a:r>
            <a:r>
              <a:rPr lang="en-US" sz="1800" dirty="0" smtClean="0">
                <a:solidFill>
                  <a:schemeClr val="tx1"/>
                </a:solidFill>
                <a:latin typeface="Georgia" panose="02040502050405020303" pitchFamily="18" charset="0"/>
              </a:rPr>
              <a:t>water/crops) </a:t>
            </a:r>
            <a:endParaRPr lang="en-US" sz="1800" dirty="0">
              <a:solidFill>
                <a:schemeClr val="tx1"/>
              </a:solidFill>
              <a:latin typeface="Georgia" panose="02040502050405020303" pitchFamily="18" charset="0"/>
            </a:endParaRP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Sanitation and cleaning </a:t>
            </a:r>
            <a:r>
              <a:rPr lang="en-US" sz="1800" dirty="0">
                <a:solidFill>
                  <a:schemeClr val="tx1"/>
                </a:solidFill>
                <a:latin typeface="Georgia" panose="02040502050405020303" pitchFamily="18" charset="0"/>
              </a:rPr>
              <a:t>practices </a:t>
            </a:r>
            <a:endParaRPr lang="en-US" sz="1800" dirty="0" smtClean="0">
              <a:solidFill>
                <a:schemeClr val="tx1"/>
              </a:solidFill>
              <a:latin typeface="Georgia" panose="02040502050405020303" pitchFamily="18" charset="0"/>
            </a:endParaRP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Flooding or other storm events that may affect water sources or crops</a:t>
            </a:r>
            <a:endParaRPr lang="en-US" sz="1800" dirty="0">
              <a:solidFill>
                <a:schemeClr val="tx1"/>
              </a:solidFill>
              <a:latin typeface="Georgia" panose="02040502050405020303" pitchFamily="18" charset="0"/>
            </a:endParaRPr>
          </a:p>
          <a:p>
            <a:endParaRPr lang="en-US" dirty="0"/>
          </a:p>
        </p:txBody>
      </p:sp>
    </p:spTree>
    <p:extLst>
      <p:ext uri="{BB962C8B-B14F-4D97-AF65-F5344CB8AC3E}">
        <p14:creationId xmlns:p14="http://schemas.microsoft.com/office/powerpoint/2010/main" val="325356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a:effectLst>
                  <a:outerShdw blurRad="38100" dist="38100" dir="2700000" algn="tl">
                    <a:srgbClr val="000000">
                      <a:alpha val="43137"/>
                    </a:srgbClr>
                  </a:outerShdw>
                </a:effectLst>
                <a:latin typeface="Georgia" panose="02040502050405020303" pitchFamily="18" charset="0"/>
              </a:rPr>
              <a:t>The Investigation - Be Prepared for Questions</a:t>
            </a:r>
            <a:endParaRPr lang="en-US" sz="2400" dirty="0"/>
          </a:p>
        </p:txBody>
      </p:sp>
      <p:sp>
        <p:nvSpPr>
          <p:cNvPr id="3" name="Text Placeholder 2"/>
          <p:cNvSpPr>
            <a:spLocks noGrp="1"/>
          </p:cNvSpPr>
          <p:nvPr>
            <p:ph type="body" idx="1"/>
          </p:nvPr>
        </p:nvSpPr>
        <p:spPr/>
        <p:txBody>
          <a:bodyPr/>
          <a:lstStyle/>
          <a:p>
            <a:pPr marL="228600" indent="-228600">
              <a:lnSpc>
                <a:spcPct val="100000"/>
              </a:lnSpc>
              <a:spcAft>
                <a:spcPts val="1200"/>
              </a:spcAft>
              <a:buFont typeface="Wingdings" panose="05000000000000000000" pitchFamily="2" charset="2"/>
              <a:buChar char="Ø"/>
            </a:pPr>
            <a:r>
              <a:rPr lang="en-US" b="1" dirty="0" smtClean="0">
                <a:solidFill>
                  <a:schemeClr val="tx1"/>
                </a:solidFill>
                <a:latin typeface="Georgia" panose="02040502050405020303" pitchFamily="18" charset="0"/>
              </a:rPr>
              <a:t>Wildlife</a:t>
            </a:r>
            <a:endParaRPr lang="en-US" b="1" dirty="0">
              <a:solidFill>
                <a:schemeClr val="tx1"/>
              </a:solidFill>
              <a:latin typeface="Georgia" panose="02040502050405020303" pitchFamily="18" charset="0"/>
            </a:endParaRP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Wildlife/Domestic </a:t>
            </a:r>
            <a:r>
              <a:rPr lang="en-US" sz="1800" dirty="0">
                <a:solidFill>
                  <a:schemeClr val="tx1"/>
                </a:solidFill>
                <a:latin typeface="Georgia" panose="02040502050405020303" pitchFamily="18" charset="0"/>
              </a:rPr>
              <a:t>Animal Intrusion in produce fields </a:t>
            </a:r>
          </a:p>
          <a:p>
            <a:pPr marL="571500" lvl="1" indent="-228600">
              <a:lnSpc>
                <a:spcPct val="100000"/>
              </a:lnSpc>
              <a:spcAft>
                <a:spcPts val="1200"/>
              </a:spcAft>
              <a:buFont typeface="Wingdings" panose="05000000000000000000" pitchFamily="2" charset="2"/>
              <a:buChar char="Ø"/>
            </a:pPr>
            <a:r>
              <a:rPr lang="en-US" sz="1800" dirty="0">
                <a:solidFill>
                  <a:schemeClr val="tx1"/>
                </a:solidFill>
                <a:latin typeface="Georgia" panose="02040502050405020303" pitchFamily="18" charset="0"/>
              </a:rPr>
              <a:t>Location in proximity to fields where the implicated produce was grown</a:t>
            </a: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Livestock/poultry/petting area </a:t>
            </a:r>
            <a:r>
              <a:rPr lang="en-US" sz="1800" dirty="0">
                <a:solidFill>
                  <a:schemeClr val="tx1"/>
                </a:solidFill>
                <a:latin typeface="Georgia" panose="02040502050405020303" pitchFamily="18" charset="0"/>
              </a:rPr>
              <a:t>on the farm (separation from produce) </a:t>
            </a: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Other activities that could contribute to the contamination of crops</a:t>
            </a:r>
            <a:endParaRPr lang="en-US" sz="1800" dirty="0">
              <a:solidFill>
                <a:schemeClr val="tx1"/>
              </a:solidFill>
              <a:latin typeface="Georgia" panose="02040502050405020303" pitchFamily="18" charset="0"/>
            </a:endParaRPr>
          </a:p>
          <a:p>
            <a:endParaRPr lang="en-US" dirty="0"/>
          </a:p>
        </p:txBody>
      </p:sp>
    </p:spTree>
    <p:extLst>
      <p:ext uri="{BB962C8B-B14F-4D97-AF65-F5344CB8AC3E}">
        <p14:creationId xmlns:p14="http://schemas.microsoft.com/office/powerpoint/2010/main" val="291606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50" y="270510"/>
            <a:ext cx="8520600" cy="572700"/>
          </a:xfrm>
        </p:spPr>
        <p:txBody>
          <a:bodyPr/>
          <a:lstStyle/>
          <a:p>
            <a:pPr algn="l"/>
            <a:r>
              <a:rPr lang="en-US" sz="2400" b="1" dirty="0">
                <a:effectLst>
                  <a:outerShdw blurRad="38100" dist="38100" dir="2700000" algn="tl">
                    <a:srgbClr val="000000">
                      <a:alpha val="43137"/>
                    </a:srgbClr>
                  </a:outerShdw>
                </a:effectLst>
                <a:latin typeface="Georgia" panose="02040502050405020303" pitchFamily="18" charset="0"/>
              </a:rPr>
              <a:t>The </a:t>
            </a:r>
            <a:r>
              <a:rPr lang="en-US" sz="2400" b="1" dirty="0" smtClean="0">
                <a:effectLst>
                  <a:outerShdw blurRad="38100" dist="38100" dir="2700000" algn="tl">
                    <a:srgbClr val="000000">
                      <a:alpha val="43137"/>
                    </a:srgbClr>
                  </a:outerShdw>
                </a:effectLst>
                <a:latin typeface="Georgia" panose="02040502050405020303" pitchFamily="18" charset="0"/>
              </a:rPr>
              <a:t>Investigation - Be Prepared for Questions</a:t>
            </a:r>
            <a:endParaRPr lang="en-US" sz="2400" dirty="0"/>
          </a:p>
        </p:txBody>
      </p:sp>
      <p:sp>
        <p:nvSpPr>
          <p:cNvPr id="3" name="Text Placeholder 2"/>
          <p:cNvSpPr>
            <a:spLocks noGrp="1"/>
          </p:cNvSpPr>
          <p:nvPr>
            <p:ph type="body" idx="1"/>
          </p:nvPr>
        </p:nvSpPr>
        <p:spPr>
          <a:xfrm>
            <a:off x="311700" y="1047750"/>
            <a:ext cx="8520600" cy="3416400"/>
          </a:xfrm>
        </p:spPr>
        <p:txBody>
          <a:bodyPr/>
          <a:lstStyle/>
          <a:p>
            <a:pPr marL="228600" lvl="2" indent="-228600">
              <a:lnSpc>
                <a:spcPct val="100000"/>
              </a:lnSpc>
              <a:spcAft>
                <a:spcPts val="1200"/>
              </a:spcAft>
              <a:buSzPct val="100000"/>
              <a:buFont typeface="Wingdings" panose="05000000000000000000" pitchFamily="2" charset="2"/>
              <a:buChar char="Ø"/>
            </a:pPr>
            <a:r>
              <a:rPr lang="en-US" sz="1800" b="1" dirty="0" smtClean="0">
                <a:solidFill>
                  <a:schemeClr val="tx1"/>
                </a:solidFill>
                <a:latin typeface="Georgia" panose="02040502050405020303" pitchFamily="18" charset="0"/>
              </a:rPr>
              <a:t>Waste </a:t>
            </a: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Use </a:t>
            </a:r>
            <a:r>
              <a:rPr lang="en-US" sz="1800" dirty="0">
                <a:solidFill>
                  <a:schemeClr val="tx1"/>
                </a:solidFill>
                <a:latin typeface="Georgia" panose="02040502050405020303" pitchFamily="18" charset="0"/>
              </a:rPr>
              <a:t>of biological soil </a:t>
            </a:r>
            <a:r>
              <a:rPr lang="en-US" sz="1800" dirty="0" smtClean="0">
                <a:solidFill>
                  <a:schemeClr val="tx1"/>
                </a:solidFill>
                <a:latin typeface="Georgia" panose="02040502050405020303" pitchFamily="18" charset="0"/>
              </a:rPr>
              <a:t>amendments </a:t>
            </a:r>
          </a:p>
          <a:p>
            <a:pPr marL="97155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source, </a:t>
            </a:r>
          </a:p>
          <a:p>
            <a:pPr marL="97155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application dates </a:t>
            </a:r>
          </a:p>
          <a:p>
            <a:pPr marL="97155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composting records </a:t>
            </a: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Wildlife/Domestic Animal waste in produce fields</a:t>
            </a:r>
          </a:p>
          <a:p>
            <a:pPr marL="571500" lvl="1" indent="-228600">
              <a:lnSpc>
                <a:spcPct val="100000"/>
              </a:lnSpc>
              <a:spcAft>
                <a:spcPts val="1200"/>
              </a:spcAft>
              <a:buFont typeface="Wingdings" panose="05000000000000000000" pitchFamily="2" charset="2"/>
              <a:buChar char="Ø"/>
            </a:pPr>
            <a:r>
              <a:rPr lang="en-US" sz="1800" dirty="0" smtClean="0">
                <a:solidFill>
                  <a:schemeClr val="tx1"/>
                </a:solidFill>
                <a:latin typeface="Georgia" panose="02040502050405020303" pitchFamily="18" charset="0"/>
              </a:rPr>
              <a:t>Livestock/Poultry/Petting Zoo on the farm</a:t>
            </a:r>
          </a:p>
        </p:txBody>
      </p:sp>
      <p:pic>
        <p:nvPicPr>
          <p:cNvPr id="6" name="Picture 4" descr="L_MDA_4c"/>
          <p:cNvPicPr>
            <a:picLocks noChangeAspect="1" noChangeArrowheads="1"/>
          </p:cNvPicPr>
          <p:nvPr/>
        </p:nvPicPr>
        <p:blipFill>
          <a:blip r:embed="rId2"/>
          <a:srcRect/>
          <a:stretch>
            <a:fillRect/>
          </a:stretch>
        </p:blipFill>
        <p:spPr bwMode="auto">
          <a:xfrm>
            <a:off x="8077200" y="236820"/>
            <a:ext cx="640080" cy="640080"/>
          </a:xfrm>
          <a:prstGeom prst="rect">
            <a:avLst/>
          </a:prstGeom>
          <a:noFill/>
          <a:ln w="9525">
            <a:noFill/>
            <a:miter lim="800000"/>
            <a:headEnd/>
            <a:tailEnd/>
          </a:ln>
        </p:spPr>
      </p:pic>
    </p:spTree>
    <p:extLst>
      <p:ext uri="{BB962C8B-B14F-4D97-AF65-F5344CB8AC3E}">
        <p14:creationId xmlns:p14="http://schemas.microsoft.com/office/powerpoint/2010/main" val="3294335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50" y="270510"/>
            <a:ext cx="8520600" cy="572700"/>
          </a:xfrm>
        </p:spPr>
        <p:txBody>
          <a:bodyPr/>
          <a:lstStyle/>
          <a:p>
            <a:pPr algn="l"/>
            <a:r>
              <a:rPr lang="en-US" sz="2400" b="1" dirty="0">
                <a:effectLst>
                  <a:outerShdw blurRad="38100" dist="38100" dir="2700000" algn="tl">
                    <a:srgbClr val="000000">
                      <a:alpha val="43137"/>
                    </a:srgbClr>
                  </a:outerShdw>
                </a:effectLst>
                <a:latin typeface="Georgia" panose="02040502050405020303" pitchFamily="18" charset="0"/>
              </a:rPr>
              <a:t>The </a:t>
            </a:r>
            <a:r>
              <a:rPr lang="en-US" sz="2400" b="1" dirty="0" smtClean="0">
                <a:effectLst>
                  <a:outerShdw blurRad="38100" dist="38100" dir="2700000" algn="tl">
                    <a:srgbClr val="000000">
                      <a:alpha val="43137"/>
                    </a:srgbClr>
                  </a:outerShdw>
                </a:effectLst>
                <a:latin typeface="Georgia" panose="02040502050405020303" pitchFamily="18" charset="0"/>
              </a:rPr>
              <a:t>Investigation - Be Prepared for Questions</a:t>
            </a:r>
            <a:endParaRPr lang="en-US" sz="2400" dirty="0"/>
          </a:p>
        </p:txBody>
      </p:sp>
      <p:sp>
        <p:nvSpPr>
          <p:cNvPr id="3" name="Text Placeholder 2"/>
          <p:cNvSpPr>
            <a:spLocks noGrp="1"/>
          </p:cNvSpPr>
          <p:nvPr>
            <p:ph type="body" idx="1"/>
          </p:nvPr>
        </p:nvSpPr>
        <p:spPr>
          <a:xfrm>
            <a:off x="311700" y="1047750"/>
            <a:ext cx="8520600" cy="3416400"/>
          </a:xfrm>
        </p:spPr>
        <p:txBody>
          <a:bodyPr/>
          <a:lstStyle/>
          <a:p>
            <a:pPr marL="228600" lvl="2" indent="-228600">
              <a:lnSpc>
                <a:spcPct val="100000"/>
              </a:lnSpc>
              <a:spcAft>
                <a:spcPts val="1200"/>
              </a:spcAft>
              <a:buSzPct val="100000"/>
              <a:buFont typeface="Wingdings" panose="05000000000000000000" pitchFamily="2" charset="2"/>
              <a:buChar char="Ø"/>
            </a:pPr>
            <a:r>
              <a:rPr lang="en-US" sz="1600" b="1" dirty="0" smtClean="0">
                <a:solidFill>
                  <a:schemeClr val="tx1"/>
                </a:solidFill>
                <a:latin typeface="Georgia" panose="02040502050405020303" pitchFamily="18" charset="0"/>
              </a:rPr>
              <a:t>Other</a:t>
            </a:r>
          </a:p>
          <a:p>
            <a:pPr marL="571500" lvl="1" indent="-228600">
              <a:lnSpc>
                <a:spcPct val="100000"/>
              </a:lnSpc>
              <a:spcAft>
                <a:spcPts val="1200"/>
              </a:spcAft>
              <a:buFont typeface="Wingdings" panose="05000000000000000000" pitchFamily="2" charset="2"/>
              <a:buChar char="Ø"/>
            </a:pPr>
            <a:r>
              <a:rPr lang="en-US" sz="1600" dirty="0" smtClean="0">
                <a:solidFill>
                  <a:schemeClr val="tx1"/>
                </a:solidFill>
                <a:latin typeface="Georgia" panose="02040502050405020303" pitchFamily="18" charset="0"/>
              </a:rPr>
              <a:t>Transportation</a:t>
            </a:r>
          </a:p>
          <a:p>
            <a:pPr marL="571500" lvl="1" indent="-228600">
              <a:lnSpc>
                <a:spcPct val="100000"/>
              </a:lnSpc>
              <a:spcAft>
                <a:spcPts val="1200"/>
              </a:spcAft>
              <a:buFont typeface="Wingdings" panose="05000000000000000000" pitchFamily="2" charset="2"/>
              <a:buChar char="Ø"/>
            </a:pPr>
            <a:r>
              <a:rPr lang="en-US" sz="1600" dirty="0" smtClean="0">
                <a:solidFill>
                  <a:schemeClr val="tx1"/>
                </a:solidFill>
                <a:latin typeface="Georgia" panose="02040502050405020303" pitchFamily="18" charset="0"/>
              </a:rPr>
              <a:t>Food </a:t>
            </a:r>
            <a:r>
              <a:rPr lang="en-US" sz="1600" dirty="0">
                <a:solidFill>
                  <a:schemeClr val="tx1"/>
                </a:solidFill>
                <a:latin typeface="Georgia" panose="02040502050405020303" pitchFamily="18" charset="0"/>
              </a:rPr>
              <a:t>contact equipment (harvest baskets, harvest knives, packers, flumes, dump tanks</a:t>
            </a:r>
            <a:r>
              <a:rPr lang="en-US" sz="1600" dirty="0" smtClean="0">
                <a:solidFill>
                  <a:schemeClr val="tx1"/>
                </a:solidFill>
                <a:latin typeface="Georgia" panose="02040502050405020303" pitchFamily="18" charset="0"/>
              </a:rPr>
              <a:t>)</a:t>
            </a:r>
          </a:p>
          <a:p>
            <a:pPr marL="571500" lvl="1" indent="-228600">
              <a:lnSpc>
                <a:spcPct val="100000"/>
              </a:lnSpc>
              <a:spcAft>
                <a:spcPts val="1200"/>
              </a:spcAft>
              <a:buFont typeface="Wingdings" panose="05000000000000000000" pitchFamily="2" charset="2"/>
              <a:buChar char="Ø"/>
            </a:pPr>
            <a:r>
              <a:rPr lang="en-US" sz="1600" dirty="0">
                <a:solidFill>
                  <a:schemeClr val="tx1"/>
                </a:solidFill>
                <a:latin typeface="Georgia" panose="02040502050405020303" pitchFamily="18" charset="0"/>
              </a:rPr>
              <a:t>C</a:t>
            </a:r>
            <a:r>
              <a:rPr lang="en-US" sz="1600" dirty="0" smtClean="0">
                <a:solidFill>
                  <a:schemeClr val="tx1"/>
                </a:solidFill>
                <a:latin typeface="Georgia" panose="02040502050405020303" pitchFamily="18" charset="0"/>
              </a:rPr>
              <a:t>leaning </a:t>
            </a:r>
            <a:r>
              <a:rPr lang="en-US" sz="1600" dirty="0">
                <a:solidFill>
                  <a:schemeClr val="tx1"/>
                </a:solidFill>
                <a:latin typeface="Georgia" panose="02040502050405020303" pitchFamily="18" charset="0"/>
              </a:rPr>
              <a:t>practices </a:t>
            </a:r>
            <a:endParaRPr lang="en-US" sz="1600" dirty="0" smtClean="0">
              <a:solidFill>
                <a:schemeClr val="tx1"/>
              </a:solidFill>
              <a:latin typeface="Georgia" panose="02040502050405020303" pitchFamily="18" charset="0"/>
            </a:endParaRPr>
          </a:p>
          <a:p>
            <a:pPr marL="571500" lvl="1" indent="-228600">
              <a:lnSpc>
                <a:spcPct val="100000"/>
              </a:lnSpc>
              <a:spcAft>
                <a:spcPts val="1200"/>
              </a:spcAft>
              <a:buFont typeface="Wingdings" panose="05000000000000000000" pitchFamily="2" charset="2"/>
              <a:buChar char="Ø"/>
            </a:pPr>
            <a:r>
              <a:rPr lang="en-US" sz="1600" dirty="0" smtClean="0">
                <a:solidFill>
                  <a:schemeClr val="tx1"/>
                </a:solidFill>
                <a:latin typeface="Georgia" panose="02040502050405020303" pitchFamily="18" charset="0"/>
              </a:rPr>
              <a:t>Storage areas </a:t>
            </a:r>
          </a:p>
          <a:p>
            <a:pPr marL="571500" lvl="1" indent="-228600">
              <a:lnSpc>
                <a:spcPct val="100000"/>
              </a:lnSpc>
              <a:spcAft>
                <a:spcPts val="1200"/>
              </a:spcAft>
              <a:buFont typeface="Wingdings" panose="05000000000000000000" pitchFamily="2" charset="2"/>
              <a:buChar char="Ø"/>
            </a:pPr>
            <a:r>
              <a:rPr lang="en-US" sz="1600" dirty="0" smtClean="0">
                <a:solidFill>
                  <a:schemeClr val="tx1"/>
                </a:solidFill>
                <a:latin typeface="Georgia" panose="02040502050405020303" pitchFamily="18" charset="0"/>
              </a:rPr>
              <a:t>Volunteer/Guests training, hygiene access, agreements</a:t>
            </a:r>
          </a:p>
          <a:p>
            <a:pPr marL="571500" lvl="1" indent="-228600">
              <a:lnSpc>
                <a:spcPct val="100000"/>
              </a:lnSpc>
              <a:spcAft>
                <a:spcPts val="1200"/>
              </a:spcAft>
              <a:buFont typeface="Wingdings" panose="05000000000000000000" pitchFamily="2" charset="2"/>
              <a:buChar char="Ø"/>
            </a:pPr>
            <a:r>
              <a:rPr lang="en-US" sz="1600" dirty="0" smtClean="0">
                <a:solidFill>
                  <a:schemeClr val="tx1"/>
                </a:solidFill>
                <a:latin typeface="Georgia" panose="02040502050405020303" pitchFamily="18" charset="0"/>
              </a:rPr>
              <a:t>Events </a:t>
            </a:r>
            <a:r>
              <a:rPr lang="en-US" sz="1600" dirty="0">
                <a:solidFill>
                  <a:schemeClr val="tx1"/>
                </a:solidFill>
                <a:latin typeface="Georgia" panose="02040502050405020303" pitchFamily="18" charset="0"/>
              </a:rPr>
              <a:t>(flooding, storm), areas or activities that could  contribute to the contamination of </a:t>
            </a:r>
            <a:r>
              <a:rPr lang="en-US" sz="1600" dirty="0" smtClean="0">
                <a:solidFill>
                  <a:schemeClr val="tx1"/>
                </a:solidFill>
                <a:latin typeface="Georgia" panose="02040502050405020303" pitchFamily="18" charset="0"/>
              </a:rPr>
              <a:t>produce</a:t>
            </a:r>
          </a:p>
          <a:p>
            <a:pPr marL="571500" lvl="1" indent="-228600">
              <a:lnSpc>
                <a:spcPct val="100000"/>
              </a:lnSpc>
              <a:spcAft>
                <a:spcPts val="1200"/>
              </a:spcAft>
              <a:buFont typeface="Wingdings" panose="05000000000000000000" pitchFamily="2" charset="2"/>
              <a:buChar char="Ø"/>
            </a:pPr>
            <a:r>
              <a:rPr lang="en-US" sz="1600" dirty="0">
                <a:solidFill>
                  <a:schemeClr val="tx1"/>
                </a:solidFill>
                <a:latin typeface="Georgia" panose="02040502050405020303" pitchFamily="18" charset="0"/>
              </a:rPr>
              <a:t>They will be evaluating the “culture of safety” on the farm</a:t>
            </a:r>
          </a:p>
          <a:p>
            <a:pPr marL="342900" lvl="1">
              <a:lnSpc>
                <a:spcPct val="100000"/>
              </a:lnSpc>
              <a:spcAft>
                <a:spcPts val="1200"/>
              </a:spcAft>
            </a:pPr>
            <a:endParaRPr lang="en-US" sz="1800" b="1" dirty="0">
              <a:solidFill>
                <a:schemeClr val="tx1"/>
              </a:solidFill>
              <a:latin typeface="Georgia" panose="02040502050405020303" pitchFamily="18" charset="0"/>
            </a:endParaRPr>
          </a:p>
          <a:p>
            <a:pPr marL="571500" lvl="1" indent="-228600">
              <a:lnSpc>
                <a:spcPct val="100000"/>
              </a:lnSpc>
              <a:spcAft>
                <a:spcPts val="1200"/>
              </a:spcAft>
              <a:buFont typeface="Wingdings" panose="05000000000000000000" pitchFamily="2" charset="2"/>
              <a:buChar char="Ø"/>
            </a:pPr>
            <a:endParaRPr lang="en-US" dirty="0">
              <a:solidFill>
                <a:schemeClr val="tx1"/>
              </a:solidFill>
              <a:latin typeface="Georgia" panose="02040502050405020303" pitchFamily="18" charset="0"/>
            </a:endParaRPr>
          </a:p>
        </p:txBody>
      </p:sp>
      <p:pic>
        <p:nvPicPr>
          <p:cNvPr id="6" name="Picture 4" descr="L_MDA_4c"/>
          <p:cNvPicPr>
            <a:picLocks noChangeAspect="1" noChangeArrowheads="1"/>
          </p:cNvPicPr>
          <p:nvPr/>
        </p:nvPicPr>
        <p:blipFill>
          <a:blip r:embed="rId2"/>
          <a:srcRect/>
          <a:stretch>
            <a:fillRect/>
          </a:stretch>
        </p:blipFill>
        <p:spPr bwMode="auto">
          <a:xfrm>
            <a:off x="8077200" y="236820"/>
            <a:ext cx="640080" cy="640080"/>
          </a:xfrm>
          <a:prstGeom prst="rect">
            <a:avLst/>
          </a:prstGeom>
          <a:noFill/>
          <a:ln w="9525">
            <a:noFill/>
            <a:miter lim="800000"/>
            <a:headEnd/>
            <a:tailEnd/>
          </a:ln>
        </p:spPr>
      </p:pic>
    </p:spTree>
    <p:extLst>
      <p:ext uri="{BB962C8B-B14F-4D97-AF65-F5344CB8AC3E}">
        <p14:creationId xmlns:p14="http://schemas.microsoft.com/office/powerpoint/2010/main" val="157723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300" b="1" dirty="0" smtClean="0">
                <a:effectLst>
                  <a:outerShdw blurRad="38100" dist="38100" dir="2700000" algn="tl">
                    <a:srgbClr val="000000">
                      <a:alpha val="43137"/>
                    </a:srgbClr>
                  </a:outerShdw>
                </a:effectLst>
                <a:latin typeface="Georgia" panose="02040502050405020303" pitchFamily="18" charset="0"/>
              </a:rPr>
              <a:t>Investigation – Environmental and Product Sampling</a:t>
            </a:r>
            <a:endParaRPr lang="en-US" sz="23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Conducted to </a:t>
            </a:r>
            <a:r>
              <a:rPr lang="en-US" dirty="0">
                <a:solidFill>
                  <a:schemeClr val="tx1"/>
                </a:solidFill>
                <a:latin typeface="Georgia" panose="02040502050405020303" pitchFamily="18" charset="0"/>
              </a:rPr>
              <a:t>determine if the pathogen that caused the outbreak </a:t>
            </a:r>
            <a:r>
              <a:rPr lang="en-US" dirty="0" smtClean="0">
                <a:solidFill>
                  <a:schemeClr val="tx1"/>
                </a:solidFill>
                <a:latin typeface="Georgia" panose="02040502050405020303" pitchFamily="18" charset="0"/>
              </a:rPr>
              <a:t>can be detected on </a:t>
            </a:r>
            <a:r>
              <a:rPr lang="en-US" dirty="0">
                <a:solidFill>
                  <a:schemeClr val="tx1"/>
                </a:solidFill>
                <a:latin typeface="Georgia" panose="02040502050405020303" pitchFamily="18" charset="0"/>
              </a:rPr>
              <a:t>the farm </a:t>
            </a:r>
            <a:endParaRPr lang="en-US" dirty="0" smtClean="0">
              <a:solidFill>
                <a:schemeClr val="tx1"/>
              </a:solidFill>
              <a:latin typeface="Georgia" panose="02040502050405020303" pitchFamily="18" charset="0"/>
            </a:endParaRPr>
          </a:p>
          <a:p>
            <a:pPr marL="228600" indent="-228600">
              <a:buFont typeface="Wingdings" panose="05000000000000000000" pitchFamily="2" charset="2"/>
              <a:buChar char="Ø"/>
            </a:pPr>
            <a:r>
              <a:rPr lang="en-US" dirty="0">
                <a:solidFill>
                  <a:schemeClr val="tx1"/>
                </a:solidFill>
                <a:latin typeface="Georgia" panose="02040502050405020303" pitchFamily="18" charset="0"/>
              </a:rPr>
              <a:t>T</a:t>
            </a:r>
            <a:r>
              <a:rPr lang="en-US" dirty="0" smtClean="0">
                <a:solidFill>
                  <a:schemeClr val="tx1"/>
                </a:solidFill>
                <a:latin typeface="Georgia" panose="02040502050405020303" pitchFamily="18" charset="0"/>
              </a:rPr>
              <a:t>o </a:t>
            </a:r>
            <a:r>
              <a:rPr lang="en-US" dirty="0">
                <a:solidFill>
                  <a:schemeClr val="tx1"/>
                </a:solidFill>
                <a:latin typeface="Georgia" panose="02040502050405020303" pitchFamily="18" charset="0"/>
              </a:rPr>
              <a:t>assist in identifying the root cause of the product contamination</a:t>
            </a:r>
          </a:p>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When </a:t>
            </a:r>
            <a:r>
              <a:rPr lang="en-US" dirty="0">
                <a:solidFill>
                  <a:schemeClr val="tx1"/>
                </a:solidFill>
                <a:latin typeface="Georgia" panose="02040502050405020303" pitchFamily="18" charset="0"/>
              </a:rPr>
              <a:t>conducting environmental sampling, the investigative team will wear disposable gloves, clothing and booties.  This is not to protect the investigative team, it is to ensure the team does not contaminate your equipment, product, </a:t>
            </a:r>
            <a:r>
              <a:rPr lang="en-US" dirty="0" smtClean="0">
                <a:solidFill>
                  <a:schemeClr val="tx1"/>
                </a:solidFill>
                <a:latin typeface="Georgia" panose="02040502050405020303" pitchFamily="18" charset="0"/>
              </a:rPr>
              <a:t>or the samples during </a:t>
            </a:r>
            <a:r>
              <a:rPr lang="en-US" dirty="0">
                <a:solidFill>
                  <a:schemeClr val="tx1"/>
                </a:solidFill>
                <a:latin typeface="Georgia" panose="02040502050405020303" pitchFamily="18" charset="0"/>
              </a:rPr>
              <a:t>the sampling </a:t>
            </a:r>
            <a:r>
              <a:rPr lang="en-US" dirty="0" smtClean="0">
                <a:solidFill>
                  <a:schemeClr val="tx1"/>
                </a:solidFill>
                <a:latin typeface="Georgia" panose="02040502050405020303" pitchFamily="18" charset="0"/>
              </a:rPr>
              <a:t>process</a:t>
            </a:r>
          </a:p>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Note:  FDA and States conduct routine sampling of produce collected from farms – pesticide residue and/or pathogens</a:t>
            </a:r>
            <a:endParaRPr lang="en-US" dirty="0">
              <a:solidFill>
                <a:schemeClr val="tx1"/>
              </a:solidFill>
            </a:endParaRPr>
          </a:p>
        </p:txBody>
      </p:sp>
    </p:spTree>
    <p:extLst>
      <p:ext uri="{BB962C8B-B14F-4D97-AF65-F5344CB8AC3E}">
        <p14:creationId xmlns:p14="http://schemas.microsoft.com/office/powerpoint/2010/main" val="128485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Georgia" panose="02040502050405020303" pitchFamily="18" charset="0"/>
              </a:rPr>
              <a:t>Investigation  - Types of Sampling</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Swabs </a:t>
            </a:r>
            <a:r>
              <a:rPr lang="en-US" dirty="0">
                <a:solidFill>
                  <a:schemeClr val="tx1"/>
                </a:solidFill>
                <a:latin typeface="Georgia" panose="02040502050405020303" pitchFamily="18" charset="0"/>
              </a:rPr>
              <a:t>of equipment such as packers, harvest baskets, knives, belts, dump tanks</a:t>
            </a:r>
          </a:p>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Soil </a:t>
            </a:r>
            <a:r>
              <a:rPr lang="en-US" dirty="0">
                <a:solidFill>
                  <a:schemeClr val="tx1"/>
                </a:solidFill>
                <a:latin typeface="Georgia" panose="02040502050405020303" pitchFamily="18" charset="0"/>
              </a:rPr>
              <a:t>samples</a:t>
            </a:r>
          </a:p>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Samples </a:t>
            </a:r>
            <a:r>
              <a:rPr lang="en-US" dirty="0">
                <a:solidFill>
                  <a:schemeClr val="tx1"/>
                </a:solidFill>
                <a:latin typeface="Georgia" panose="02040502050405020303" pitchFamily="18" charset="0"/>
              </a:rPr>
              <a:t>of biological soil amendments used</a:t>
            </a:r>
          </a:p>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Irrigation </a:t>
            </a:r>
            <a:r>
              <a:rPr lang="en-US" dirty="0">
                <a:solidFill>
                  <a:schemeClr val="tx1"/>
                </a:solidFill>
                <a:latin typeface="Georgia" panose="02040502050405020303" pitchFamily="18" charset="0"/>
              </a:rPr>
              <a:t>and Post Harvest water samples</a:t>
            </a:r>
          </a:p>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Surrounding </a:t>
            </a:r>
            <a:r>
              <a:rPr lang="en-US" dirty="0">
                <a:solidFill>
                  <a:schemeClr val="tx1"/>
                </a:solidFill>
                <a:latin typeface="Georgia" panose="02040502050405020303" pitchFamily="18" charset="0"/>
              </a:rPr>
              <a:t>water (rivers, streams, etc.) samples</a:t>
            </a:r>
          </a:p>
          <a:p>
            <a:pPr marL="228600" indent="-228600">
              <a:buFont typeface="Wingdings" panose="05000000000000000000" pitchFamily="2" charset="2"/>
              <a:buChar char="Ø"/>
            </a:pPr>
            <a:r>
              <a:rPr lang="en-US" dirty="0" smtClean="0">
                <a:solidFill>
                  <a:schemeClr val="tx1"/>
                </a:solidFill>
                <a:latin typeface="Georgia" panose="02040502050405020303" pitchFamily="18" charset="0"/>
              </a:rPr>
              <a:t>Product </a:t>
            </a:r>
            <a:r>
              <a:rPr lang="en-US" dirty="0">
                <a:solidFill>
                  <a:schemeClr val="tx1"/>
                </a:solidFill>
                <a:latin typeface="Georgia" panose="02040502050405020303" pitchFamily="18" charset="0"/>
              </a:rPr>
              <a:t>(ex. </a:t>
            </a:r>
            <a:r>
              <a:rPr lang="en-US" dirty="0" smtClean="0">
                <a:solidFill>
                  <a:schemeClr val="tx1"/>
                </a:solidFill>
                <a:latin typeface="Georgia" panose="02040502050405020303" pitchFamily="18" charset="0"/>
              </a:rPr>
              <a:t>cucumbers</a:t>
            </a:r>
            <a:r>
              <a:rPr lang="en-US" dirty="0">
                <a:solidFill>
                  <a:schemeClr val="tx1"/>
                </a:solidFill>
                <a:latin typeface="Georgia" panose="02040502050405020303" pitchFamily="18" charset="0"/>
              </a:rPr>
              <a:t>, radishes, etc. that were implicated in the outbreak)</a:t>
            </a:r>
          </a:p>
          <a:p>
            <a:endParaRPr lang="en-US" dirty="0"/>
          </a:p>
        </p:txBody>
      </p:sp>
      <p:pic>
        <p:nvPicPr>
          <p:cNvPr id="6" name="Picture 4" descr="L_MDA_4c"/>
          <p:cNvPicPr>
            <a:picLocks noChangeAspect="1" noChangeArrowheads="1"/>
          </p:cNvPicPr>
          <p:nvPr/>
        </p:nvPicPr>
        <p:blipFill>
          <a:blip r:embed="rId3"/>
          <a:srcRect/>
          <a:stretch>
            <a:fillRect/>
          </a:stretch>
        </p:blipFill>
        <p:spPr bwMode="auto">
          <a:xfrm>
            <a:off x="7543800" y="277586"/>
            <a:ext cx="640080" cy="640080"/>
          </a:xfrm>
          <a:prstGeom prst="rect">
            <a:avLst/>
          </a:prstGeom>
          <a:noFill/>
          <a:ln w="9525">
            <a:noFill/>
            <a:miter lim="800000"/>
            <a:headEnd/>
            <a:tailEnd/>
          </a:ln>
        </p:spPr>
      </p:pic>
    </p:spTree>
    <p:extLst>
      <p:ext uri="{BB962C8B-B14F-4D97-AF65-F5344CB8AC3E}">
        <p14:creationId xmlns:p14="http://schemas.microsoft.com/office/powerpoint/2010/main" val="121379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520600" cy="572700"/>
          </a:xfrm>
        </p:spPr>
        <p:txBody>
          <a:bodyPr/>
          <a:lstStyle/>
          <a:p>
            <a:pPr algn="l"/>
            <a:r>
              <a:rPr lang="en-US" b="1" dirty="0" smtClean="0">
                <a:effectLst>
                  <a:outerShdw blurRad="38100" dist="38100" dir="2700000" algn="tl">
                    <a:srgbClr val="000000">
                      <a:alpha val="43137"/>
                    </a:srgbClr>
                  </a:outerShdw>
                </a:effectLst>
                <a:latin typeface="Georgia" panose="02040502050405020303" pitchFamily="18" charset="0"/>
              </a:rPr>
              <a:t>Be Prepared for the Investigation</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a:xfrm>
            <a:off x="304800" y="1047750"/>
            <a:ext cx="8520600" cy="3416400"/>
          </a:xfrm>
        </p:spPr>
        <p:txBody>
          <a:bodyPr/>
          <a:lstStyle/>
          <a:p>
            <a:pPr marL="285750" indent="-285750">
              <a:buFont typeface="Wingdings" panose="05000000000000000000" pitchFamily="2" charset="2"/>
              <a:buChar char="Ø"/>
            </a:pPr>
            <a:r>
              <a:rPr lang="en-US" sz="1400" dirty="0" smtClean="0">
                <a:solidFill>
                  <a:schemeClr val="tx1"/>
                </a:solidFill>
                <a:latin typeface="Georgia" panose="02040502050405020303" pitchFamily="18" charset="0"/>
              </a:rPr>
              <a:t>Responsible </a:t>
            </a:r>
            <a:r>
              <a:rPr lang="en-US" sz="1400" dirty="0">
                <a:solidFill>
                  <a:schemeClr val="tx1"/>
                </a:solidFill>
                <a:latin typeface="Georgia" panose="02040502050405020303" pitchFamily="18" charset="0"/>
              </a:rPr>
              <a:t>individual(s) on site during the visit that is knowledgeable about production, harvest and post harvest </a:t>
            </a:r>
            <a:r>
              <a:rPr lang="en-US" sz="1400" dirty="0" smtClean="0">
                <a:solidFill>
                  <a:schemeClr val="tx1"/>
                </a:solidFill>
                <a:latin typeface="Georgia" panose="02040502050405020303" pitchFamily="18" charset="0"/>
              </a:rPr>
              <a:t>practices</a:t>
            </a:r>
          </a:p>
          <a:p>
            <a:pPr marL="285750" lvl="1" indent="-285750">
              <a:buFont typeface="Wingdings" panose="05000000000000000000" pitchFamily="2" charset="2"/>
              <a:buChar char="Ø"/>
            </a:pPr>
            <a:r>
              <a:rPr lang="en-US" dirty="0" smtClean="0">
                <a:solidFill>
                  <a:schemeClr val="tx1"/>
                </a:solidFill>
                <a:latin typeface="Georgia" panose="02040502050405020303" pitchFamily="18" charset="0"/>
              </a:rPr>
              <a:t>Answer </a:t>
            </a:r>
            <a:r>
              <a:rPr lang="en-US" dirty="0">
                <a:solidFill>
                  <a:schemeClr val="tx1"/>
                </a:solidFill>
                <a:latin typeface="Georgia" panose="02040502050405020303" pitchFamily="18" charset="0"/>
              </a:rPr>
              <a:t>questions and provide any </a:t>
            </a:r>
            <a:r>
              <a:rPr lang="en-US" dirty="0" smtClean="0">
                <a:solidFill>
                  <a:schemeClr val="tx1"/>
                </a:solidFill>
                <a:latin typeface="Georgia" panose="02040502050405020303" pitchFamily="18" charset="0"/>
              </a:rPr>
              <a:t>documentation </a:t>
            </a:r>
            <a:r>
              <a:rPr lang="en-US" dirty="0">
                <a:solidFill>
                  <a:schemeClr val="tx1"/>
                </a:solidFill>
                <a:latin typeface="Georgia" panose="02040502050405020303" pitchFamily="18" charset="0"/>
              </a:rPr>
              <a:t>on </a:t>
            </a:r>
            <a:r>
              <a:rPr lang="en-US" dirty="0" smtClean="0">
                <a:solidFill>
                  <a:schemeClr val="tx1"/>
                </a:solidFill>
                <a:latin typeface="Georgia" panose="02040502050405020303" pitchFamily="18" charset="0"/>
              </a:rPr>
              <a:t>food safety practices</a:t>
            </a:r>
          </a:p>
          <a:p>
            <a:pPr marL="285750" lvl="2" indent="-285750">
              <a:buFont typeface="Wingdings" panose="05000000000000000000" pitchFamily="2" charset="2"/>
              <a:buChar char="Ø"/>
            </a:pPr>
            <a:r>
              <a:rPr lang="en-US" dirty="0" smtClean="0">
                <a:solidFill>
                  <a:schemeClr val="tx1"/>
                </a:solidFill>
                <a:latin typeface="Georgia" panose="02040502050405020303" pitchFamily="18" charset="0"/>
              </a:rPr>
              <a:t>Provide a neutral setting for the regulators to interview/review records </a:t>
            </a:r>
            <a:endParaRPr lang="en-US" dirty="0">
              <a:solidFill>
                <a:srgbClr val="FF0000"/>
              </a:solidFill>
              <a:latin typeface="Georgia" panose="02040502050405020303" pitchFamily="18" charset="0"/>
            </a:endParaRPr>
          </a:p>
          <a:p>
            <a:pPr marL="285750" indent="-285750">
              <a:buFont typeface="Wingdings" panose="05000000000000000000" pitchFamily="2" charset="2"/>
              <a:buChar char="Ø"/>
            </a:pPr>
            <a:r>
              <a:rPr lang="en-US" sz="1400" dirty="0">
                <a:solidFill>
                  <a:schemeClr val="tx1"/>
                </a:solidFill>
                <a:latin typeface="Georgia" panose="02040502050405020303" pitchFamily="18" charset="0"/>
              </a:rPr>
              <a:t>Have </a:t>
            </a:r>
            <a:r>
              <a:rPr lang="en-US" sz="1400" dirty="0" smtClean="0">
                <a:solidFill>
                  <a:schemeClr val="tx1"/>
                </a:solidFill>
                <a:latin typeface="Georgia" panose="02040502050405020303" pitchFamily="18" charset="0"/>
              </a:rPr>
              <a:t>records </a:t>
            </a:r>
            <a:r>
              <a:rPr lang="en-US" sz="1400" dirty="0">
                <a:solidFill>
                  <a:schemeClr val="tx1"/>
                </a:solidFill>
                <a:latin typeface="Georgia" panose="02040502050405020303" pitchFamily="18" charset="0"/>
              </a:rPr>
              <a:t>readily available for your </a:t>
            </a:r>
            <a:r>
              <a:rPr lang="en-US" sz="1400" dirty="0" smtClean="0">
                <a:solidFill>
                  <a:schemeClr val="tx1"/>
                </a:solidFill>
                <a:latin typeface="Georgia" panose="02040502050405020303" pitchFamily="18" charset="0"/>
              </a:rPr>
              <a:t>harvest locations, </a:t>
            </a:r>
            <a:r>
              <a:rPr lang="en-US" sz="1400" dirty="0">
                <a:solidFill>
                  <a:schemeClr val="tx1"/>
                </a:solidFill>
                <a:latin typeface="Georgia" panose="02040502050405020303" pitchFamily="18" charset="0"/>
              </a:rPr>
              <a:t>dates and </a:t>
            </a:r>
            <a:r>
              <a:rPr lang="en-US" sz="1400" dirty="0" smtClean="0">
                <a:solidFill>
                  <a:schemeClr val="tx1"/>
                </a:solidFill>
                <a:latin typeface="Georgia" panose="02040502050405020303" pitchFamily="18" charset="0"/>
              </a:rPr>
              <a:t>sales</a:t>
            </a:r>
          </a:p>
          <a:p>
            <a:pPr marL="285750" indent="-285750">
              <a:buFont typeface="Wingdings" panose="05000000000000000000" pitchFamily="2" charset="2"/>
              <a:buChar char="Ø"/>
            </a:pPr>
            <a:r>
              <a:rPr lang="en-US" sz="1400" dirty="0" smtClean="0">
                <a:solidFill>
                  <a:schemeClr val="tx1"/>
                </a:solidFill>
                <a:latin typeface="Georgia" panose="02040502050405020303" pitchFamily="18" charset="0"/>
              </a:rPr>
              <a:t>Records for any produce purchased from another farmer/distributor</a:t>
            </a:r>
          </a:p>
          <a:p>
            <a:pPr marL="285750" indent="-285750">
              <a:buFont typeface="Wingdings" panose="05000000000000000000" pitchFamily="2" charset="2"/>
              <a:buChar char="Ø"/>
            </a:pPr>
            <a:r>
              <a:rPr lang="en-US" sz="1400" dirty="0" smtClean="0">
                <a:solidFill>
                  <a:schemeClr val="tx1"/>
                </a:solidFill>
                <a:latin typeface="Georgia" panose="02040502050405020303" pitchFamily="18" charset="0"/>
              </a:rPr>
              <a:t>Most of these records are not mandated by law however they:</a:t>
            </a:r>
            <a:endParaRPr lang="en-US" sz="1400" dirty="0">
              <a:solidFill>
                <a:schemeClr val="tx1"/>
              </a:solidFill>
              <a:latin typeface="Georgia" panose="02040502050405020303" pitchFamily="18" charset="0"/>
            </a:endParaRPr>
          </a:p>
          <a:p>
            <a:pPr marL="285750" lvl="1" indent="-285750">
              <a:buFont typeface="Wingdings" panose="05000000000000000000" pitchFamily="2" charset="2"/>
              <a:buChar char="Ø"/>
            </a:pPr>
            <a:r>
              <a:rPr lang="en-US" dirty="0" smtClean="0">
                <a:solidFill>
                  <a:schemeClr val="tx1"/>
                </a:solidFill>
                <a:latin typeface="Georgia" panose="02040502050405020303" pitchFamily="18" charset="0"/>
              </a:rPr>
              <a:t>Can assist in quickly ending an outbreak; reducing the quantity of implicated product; documenting best practices for food safety were followed; and most importantly preventing future outbreaks</a:t>
            </a:r>
            <a:endParaRPr lang="en-US" sz="1200" dirty="0" smtClean="0">
              <a:latin typeface="Georgia" panose="02040502050405020303" pitchFamily="18" charset="0"/>
            </a:endParaRPr>
          </a:p>
        </p:txBody>
      </p:sp>
      <p:pic>
        <p:nvPicPr>
          <p:cNvPr id="6" name="Picture 4" descr="L_MDA_4c"/>
          <p:cNvPicPr>
            <a:picLocks noChangeAspect="1" noChangeArrowheads="1"/>
          </p:cNvPicPr>
          <p:nvPr/>
        </p:nvPicPr>
        <p:blipFill>
          <a:blip r:embed="rId3"/>
          <a:srcRect/>
          <a:stretch>
            <a:fillRect/>
          </a:stretch>
        </p:blipFill>
        <p:spPr bwMode="auto">
          <a:xfrm>
            <a:off x="7543800" y="277586"/>
            <a:ext cx="640080" cy="640080"/>
          </a:xfrm>
          <a:prstGeom prst="rect">
            <a:avLst/>
          </a:prstGeom>
          <a:noFill/>
          <a:ln w="9525">
            <a:noFill/>
            <a:miter lim="800000"/>
            <a:headEnd/>
            <a:tailEnd/>
          </a:ln>
        </p:spPr>
      </p:pic>
    </p:spTree>
    <p:extLst>
      <p:ext uri="{BB962C8B-B14F-4D97-AF65-F5344CB8AC3E}">
        <p14:creationId xmlns:p14="http://schemas.microsoft.com/office/powerpoint/2010/main" val="76847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Georgia" panose="02040502050405020303" pitchFamily="18" charset="0"/>
              </a:rPr>
              <a:t>Scenario 1 –C. bot, Pine </a:t>
            </a:r>
            <a:r>
              <a:rPr lang="en-US" b="1" dirty="0">
                <a:effectLst>
                  <a:outerShdw blurRad="38100" dist="38100" dir="2700000" algn="tl">
                    <a:srgbClr val="000000">
                      <a:alpha val="43137"/>
                    </a:srgbClr>
                  </a:outerShdw>
                </a:effectLst>
                <a:latin typeface="Georgia" panose="02040502050405020303" pitchFamily="18" charset="0"/>
              </a:rPr>
              <a:t>Nut Basil </a:t>
            </a:r>
            <a:r>
              <a:rPr lang="en-US" b="1" dirty="0" smtClean="0">
                <a:effectLst>
                  <a:outerShdw blurRad="38100" dist="38100" dir="2700000" algn="tl">
                    <a:srgbClr val="000000">
                      <a:alpha val="43137"/>
                    </a:srgbClr>
                  </a:outerShdw>
                </a:effectLst>
                <a:latin typeface="Georgia" panose="02040502050405020303" pitchFamily="18" charset="0"/>
              </a:rPr>
              <a:t>Pesto </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a:xfrm>
            <a:off x="311700" y="1047750"/>
            <a:ext cx="8679900" cy="3416400"/>
          </a:xfrm>
        </p:spPr>
        <p:txBody>
          <a:bodyPr/>
          <a:lstStyle/>
          <a:p>
            <a:pPr marL="285750" indent="-285750">
              <a:spcAft>
                <a:spcPts val="600"/>
              </a:spcAft>
              <a:buFont typeface="Wingdings" panose="05000000000000000000" pitchFamily="2" charset="2"/>
              <a:buChar char="Ø"/>
            </a:pPr>
            <a:r>
              <a:rPr lang="en-US" dirty="0" smtClean="0">
                <a:solidFill>
                  <a:schemeClr val="tx1"/>
                </a:solidFill>
                <a:latin typeface="Georgia" panose="02040502050405020303" pitchFamily="18" charset="0"/>
              </a:rPr>
              <a:t>Hospital notifies HD of 2 cases of Clostridium botulinum, reported 12 days apart</a:t>
            </a:r>
          </a:p>
          <a:p>
            <a:pPr marL="285750" indent="-285750">
              <a:spcAft>
                <a:spcPts val="600"/>
              </a:spcAft>
              <a:buFont typeface="Wingdings" panose="05000000000000000000" pitchFamily="2" charset="2"/>
              <a:buChar char="Ø"/>
            </a:pPr>
            <a:r>
              <a:rPr lang="en-US" dirty="0" smtClean="0">
                <a:solidFill>
                  <a:schemeClr val="tx1"/>
                </a:solidFill>
                <a:latin typeface="Georgia" panose="02040502050405020303" pitchFamily="18" charset="0"/>
              </a:rPr>
              <a:t>Questionnaire reveal that both patients shared a meal of pesto purchased from an on-farm stand in CA </a:t>
            </a:r>
          </a:p>
          <a:p>
            <a:pPr marL="285750" indent="-285750">
              <a:spcAft>
                <a:spcPts val="600"/>
              </a:spcAft>
              <a:buFont typeface="Wingdings" panose="05000000000000000000" pitchFamily="2" charset="2"/>
              <a:buChar char="Ø"/>
            </a:pPr>
            <a:r>
              <a:rPr lang="en-US" dirty="0" smtClean="0">
                <a:solidFill>
                  <a:schemeClr val="tx1"/>
                </a:solidFill>
                <a:latin typeface="Georgia" panose="02040502050405020303" pitchFamily="18" charset="0"/>
              </a:rPr>
              <a:t>Pesto sent for C. bot testing Botulism toxin was found in the product</a:t>
            </a:r>
          </a:p>
          <a:p>
            <a:pPr marL="285750" indent="-285750">
              <a:spcAft>
                <a:spcPts val="600"/>
              </a:spcAft>
              <a:buFont typeface="Wingdings" panose="05000000000000000000" pitchFamily="2" charset="2"/>
              <a:buChar char="Ø"/>
            </a:pPr>
            <a:r>
              <a:rPr lang="en-US" dirty="0" smtClean="0">
                <a:solidFill>
                  <a:schemeClr val="tx1"/>
                </a:solidFill>
                <a:latin typeface="Georgia" panose="02040502050405020303" pitchFamily="18" charset="0"/>
              </a:rPr>
              <a:t>Investigation indicated no license for producing jarred foods, inadequate knowledge of canning food processing, no monitoring records kept during processing</a:t>
            </a:r>
          </a:p>
          <a:p>
            <a:pPr marL="285750" indent="-285750">
              <a:spcAft>
                <a:spcPts val="600"/>
              </a:spcAft>
              <a:buFont typeface="Wingdings" panose="05000000000000000000" pitchFamily="2" charset="2"/>
              <a:buChar char="Ø"/>
            </a:pPr>
            <a:r>
              <a:rPr lang="en-US" dirty="0" smtClean="0">
                <a:solidFill>
                  <a:schemeClr val="tx1"/>
                </a:solidFill>
                <a:latin typeface="Georgia" panose="02040502050405020303" pitchFamily="18" charset="0"/>
              </a:rPr>
              <a:t>Lead to recall of jarred products from farm and HD issued internet and social media posts advising consumers not to eat Farm A jarred products          </a:t>
            </a:r>
            <a:endParaRPr lang="en-US" dirty="0">
              <a:solidFill>
                <a:schemeClr val="tx1"/>
              </a:solidFill>
              <a:latin typeface="Georgia" panose="02040502050405020303" pitchFamily="18" charset="0"/>
            </a:endParaRPr>
          </a:p>
        </p:txBody>
      </p:sp>
      <p:pic>
        <p:nvPicPr>
          <p:cNvPr id="5" name="Picture 4" descr="L_MDA_4c"/>
          <p:cNvPicPr>
            <a:picLocks noChangeAspect="1" noChangeArrowheads="1"/>
          </p:cNvPicPr>
          <p:nvPr/>
        </p:nvPicPr>
        <p:blipFill>
          <a:blip r:embed="rId2"/>
          <a:srcRect/>
          <a:stretch>
            <a:fillRect/>
          </a:stretch>
        </p:blipFill>
        <p:spPr bwMode="auto">
          <a:xfrm>
            <a:off x="8173170" y="219854"/>
            <a:ext cx="640080" cy="640080"/>
          </a:xfrm>
          <a:prstGeom prst="rect">
            <a:avLst/>
          </a:prstGeom>
          <a:noFill/>
          <a:ln w="9525">
            <a:noFill/>
            <a:miter lim="800000"/>
            <a:headEnd/>
            <a:tailEnd/>
          </a:ln>
        </p:spPr>
      </p:pic>
    </p:spTree>
    <p:extLst>
      <p:ext uri="{BB962C8B-B14F-4D97-AF65-F5344CB8AC3E}">
        <p14:creationId xmlns:p14="http://schemas.microsoft.com/office/powerpoint/2010/main" val="152675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8" name="Title 7"/>
          <p:cNvSpPr>
            <a:spLocks noGrp="1"/>
          </p:cNvSpPr>
          <p:nvPr>
            <p:ph type="title"/>
          </p:nvPr>
        </p:nvSpPr>
        <p:spPr>
          <a:xfrm>
            <a:off x="311700" y="285750"/>
            <a:ext cx="8520600" cy="572700"/>
          </a:xfrm>
        </p:spPr>
        <p:txBody>
          <a:bodyPr/>
          <a:lstStyle/>
          <a:p>
            <a:pPr algn="l">
              <a:defRPr/>
            </a:pPr>
            <a:r>
              <a:rPr lang="en-US" b="1" dirty="0">
                <a:solidFill>
                  <a:schemeClr val="tx1"/>
                </a:solidFill>
                <a:effectLst>
                  <a:outerShdw blurRad="38100" dist="38100" dir="2700000" algn="tl">
                    <a:srgbClr val="000000">
                      <a:alpha val="43137"/>
                    </a:srgbClr>
                  </a:outerShdw>
                </a:effectLst>
                <a:latin typeface="Georgia" panose="02040502050405020303" pitchFamily="18" charset="0"/>
              </a:rPr>
              <a:t>MISSION AND VISION</a:t>
            </a:r>
          </a:p>
        </p:txBody>
      </p:sp>
      <p:sp>
        <p:nvSpPr>
          <p:cNvPr id="3" name="TextBox 2"/>
          <p:cNvSpPr txBox="1"/>
          <p:nvPr/>
        </p:nvSpPr>
        <p:spPr>
          <a:xfrm>
            <a:off x="360109" y="1504950"/>
            <a:ext cx="8472191" cy="2462213"/>
          </a:xfrm>
          <a:prstGeom prst="rect">
            <a:avLst/>
          </a:prstGeom>
          <a:noFill/>
          <a:ln>
            <a:noFill/>
          </a:ln>
        </p:spPr>
        <p:txBody>
          <a:bodyPr wrap="none" rtlCol="0">
            <a:spAutoFit/>
          </a:bodyPr>
          <a:lstStyle/>
          <a:p>
            <a:pPr>
              <a:buClr>
                <a:srgbClr val="595959"/>
              </a:buClr>
              <a:defRPr/>
            </a:pPr>
            <a:r>
              <a:rPr lang="en-US" b="1" u="sng" dirty="0">
                <a:solidFill>
                  <a:schemeClr val="tx1"/>
                </a:solidFill>
                <a:latin typeface="Georgia" panose="02040502050405020303" pitchFamily="18" charset="0"/>
              </a:rPr>
              <a:t>MISSION</a:t>
            </a:r>
            <a:endParaRPr lang="en-US" u="sng" dirty="0">
              <a:solidFill>
                <a:schemeClr val="tx1"/>
              </a:solidFill>
              <a:latin typeface="Georgia" panose="02040502050405020303" pitchFamily="18" charset="0"/>
            </a:endParaRPr>
          </a:p>
          <a:p>
            <a:pPr marL="137157" indent="-137157">
              <a:buClr>
                <a:srgbClr val="595959"/>
              </a:buClr>
              <a:defRPr/>
            </a:pPr>
            <a:r>
              <a:rPr lang="en-US" dirty="0">
                <a:solidFill>
                  <a:schemeClr val="tx1"/>
                </a:solidFill>
                <a:latin typeface="Georgia" panose="02040502050405020303" pitchFamily="18" charset="0"/>
              </a:rPr>
              <a:t>The mission of the Prevention and Health Promotion Administration is to protect, promote and improve </a:t>
            </a:r>
          </a:p>
          <a:p>
            <a:pPr marL="137157" indent="-137157">
              <a:buClr>
                <a:srgbClr val="595959"/>
              </a:buClr>
              <a:defRPr/>
            </a:pPr>
            <a:r>
              <a:rPr lang="en-US" dirty="0">
                <a:solidFill>
                  <a:schemeClr val="tx1"/>
                </a:solidFill>
                <a:latin typeface="Georgia" panose="02040502050405020303" pitchFamily="18" charset="0"/>
              </a:rPr>
              <a:t>the health and well-being of all Marylanders and their families through provision of public health </a:t>
            </a:r>
          </a:p>
          <a:p>
            <a:pPr marL="137157" indent="-137157">
              <a:buClr>
                <a:srgbClr val="595959"/>
              </a:buClr>
              <a:defRPr/>
            </a:pPr>
            <a:r>
              <a:rPr lang="en-US" dirty="0">
                <a:solidFill>
                  <a:schemeClr val="tx1"/>
                </a:solidFill>
                <a:latin typeface="Georgia" panose="02040502050405020303" pitchFamily="18" charset="0"/>
              </a:rPr>
              <a:t>leadership and through community-based public health efforts in partnership with local health </a:t>
            </a:r>
          </a:p>
          <a:p>
            <a:pPr marL="137157" indent="-137157">
              <a:buClr>
                <a:srgbClr val="595959"/>
              </a:buClr>
              <a:defRPr/>
            </a:pPr>
            <a:r>
              <a:rPr lang="en-US" dirty="0">
                <a:solidFill>
                  <a:schemeClr val="tx1"/>
                </a:solidFill>
                <a:latin typeface="Georgia" panose="02040502050405020303" pitchFamily="18" charset="0"/>
              </a:rPr>
              <a:t>departments, providers, community based organizations, and public and private sector agencies, giving</a:t>
            </a:r>
          </a:p>
          <a:p>
            <a:pPr marL="137157" indent="-137157">
              <a:buClr>
                <a:srgbClr val="595959"/>
              </a:buClr>
              <a:defRPr/>
            </a:pPr>
            <a:r>
              <a:rPr lang="en-US" dirty="0">
                <a:solidFill>
                  <a:schemeClr val="tx1"/>
                </a:solidFill>
                <a:latin typeface="Georgia" panose="02040502050405020303" pitchFamily="18" charset="0"/>
              </a:rPr>
              <a:t>special attention to at-risk and vulnerable populations. </a:t>
            </a:r>
          </a:p>
          <a:p>
            <a:pPr>
              <a:buClr>
                <a:srgbClr val="595959"/>
              </a:buClr>
              <a:defRPr/>
            </a:pPr>
            <a:r>
              <a:rPr lang="en-US" dirty="0">
                <a:solidFill>
                  <a:schemeClr val="tx1"/>
                </a:solidFill>
                <a:latin typeface="Georgia" panose="02040502050405020303" pitchFamily="18" charset="0"/>
              </a:rPr>
              <a:t> </a:t>
            </a:r>
          </a:p>
          <a:p>
            <a:pPr>
              <a:buClr>
                <a:srgbClr val="595959"/>
              </a:buClr>
              <a:defRPr/>
            </a:pPr>
            <a:r>
              <a:rPr lang="en-US" b="1" u="sng" dirty="0">
                <a:solidFill>
                  <a:schemeClr val="tx1"/>
                </a:solidFill>
                <a:latin typeface="Georgia" panose="02040502050405020303" pitchFamily="18" charset="0"/>
              </a:rPr>
              <a:t>VISION</a:t>
            </a:r>
            <a:endParaRPr lang="en-US" u="sng" dirty="0">
              <a:solidFill>
                <a:schemeClr val="tx1"/>
              </a:solidFill>
              <a:latin typeface="Georgia" panose="02040502050405020303" pitchFamily="18" charset="0"/>
            </a:endParaRPr>
          </a:p>
          <a:p>
            <a:pPr marL="137157" indent="-137157">
              <a:buClr>
                <a:srgbClr val="595959"/>
              </a:buClr>
              <a:defRPr/>
            </a:pPr>
            <a:r>
              <a:rPr lang="en-US" dirty="0">
                <a:solidFill>
                  <a:schemeClr val="tx1"/>
                </a:solidFill>
                <a:latin typeface="Georgia" panose="02040502050405020303" pitchFamily="18" charset="0"/>
              </a:rPr>
              <a:t>The Prevention and Health Promotion Administration envisions a future in which all Marylanders and </a:t>
            </a:r>
          </a:p>
          <a:p>
            <a:pPr marL="137157" indent="-137157">
              <a:buClr>
                <a:srgbClr val="595959"/>
              </a:buClr>
              <a:defRPr/>
            </a:pPr>
            <a:r>
              <a:rPr lang="en-US" dirty="0">
                <a:solidFill>
                  <a:schemeClr val="tx1"/>
                </a:solidFill>
                <a:latin typeface="Georgia" panose="02040502050405020303" pitchFamily="18" charset="0"/>
              </a:rPr>
              <a:t>their families enjoy optimal health and well-being.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a:effectLst>
                  <a:outerShdw blurRad="38100" dist="38100" dir="2700000" algn="tl">
                    <a:srgbClr val="000000">
                      <a:alpha val="43137"/>
                    </a:srgbClr>
                  </a:outerShdw>
                </a:effectLst>
                <a:latin typeface="Georgia" panose="02040502050405020303" pitchFamily="18" charset="0"/>
              </a:rPr>
              <a:t>Scenario </a:t>
            </a:r>
            <a:r>
              <a:rPr lang="en-US" sz="2400" b="1" dirty="0" smtClean="0">
                <a:effectLst>
                  <a:outerShdw blurRad="38100" dist="38100" dir="2700000" algn="tl">
                    <a:srgbClr val="000000">
                      <a:alpha val="43137"/>
                    </a:srgbClr>
                  </a:outerShdw>
                </a:effectLst>
                <a:latin typeface="Georgia" panose="02040502050405020303" pitchFamily="18" charset="0"/>
              </a:rPr>
              <a:t>2 </a:t>
            </a:r>
            <a:r>
              <a:rPr lang="en-US" sz="2400" b="1" dirty="0">
                <a:effectLst>
                  <a:outerShdw blurRad="38100" dist="38100" dir="2700000" algn="tl">
                    <a:srgbClr val="000000">
                      <a:alpha val="43137"/>
                    </a:srgbClr>
                  </a:outerShdw>
                </a:effectLst>
                <a:latin typeface="Georgia" panose="02040502050405020303" pitchFamily="18" charset="0"/>
              </a:rPr>
              <a:t>– </a:t>
            </a:r>
            <a:r>
              <a:rPr lang="en-US" sz="2400" b="1" dirty="0" smtClean="0">
                <a:effectLst>
                  <a:outerShdw blurRad="38100" dist="38100" dir="2700000" algn="tl">
                    <a:srgbClr val="000000">
                      <a:alpha val="43137"/>
                    </a:srgbClr>
                  </a:outerShdw>
                </a:effectLst>
                <a:latin typeface="Georgia" panose="02040502050405020303" pitchFamily="18" charset="0"/>
              </a:rPr>
              <a:t>Salmonella and Cantaloupe </a:t>
            </a:r>
            <a:endParaRPr lang="en-US" sz="2400" dirty="0"/>
          </a:p>
        </p:txBody>
      </p:sp>
      <p:sp>
        <p:nvSpPr>
          <p:cNvPr id="3" name="Text Placeholder 2"/>
          <p:cNvSpPr>
            <a:spLocks noGrp="1"/>
          </p:cNvSpPr>
          <p:nvPr>
            <p:ph type="body" idx="1"/>
          </p:nvPr>
        </p:nvSpPr>
        <p:spPr>
          <a:xfrm>
            <a:off x="325307" y="1179689"/>
            <a:ext cx="8520600" cy="3416400"/>
          </a:xfrm>
        </p:spPr>
        <p:txBody>
          <a:bodyPr/>
          <a:lstStyle/>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Multiple salmonella illness are reported to HD at a State run facility</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Investigators collect menus, collect data on what the ill patients ate and what the ones who did not get ill ate, cantaloupes were determined to be the most likely food source</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Investigators collect invoices and other documents for distributor that trace the product back to one cantaloupe supply farm</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An investigation is conducted on the farm to review production records, harvest and production processes, and good agricultural practices.</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Cantaloupes and environmental swabs are collected from the farm and processing area</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Laboratory analysis finds Salmonella in both the cantaloupe and on the processing conveyer belt</a:t>
            </a:r>
          </a:p>
          <a:p>
            <a:pPr marL="285750" indent="-285750">
              <a:buFont typeface="Wingdings" panose="05000000000000000000" pitchFamily="2" charset="2"/>
              <a:buChar char="Ø"/>
            </a:pPr>
            <a:endParaRPr lang="en-US" dirty="0"/>
          </a:p>
        </p:txBody>
      </p:sp>
      <p:pic>
        <p:nvPicPr>
          <p:cNvPr id="5" name="Picture 4" descr="L_MDA_4c"/>
          <p:cNvPicPr>
            <a:picLocks noChangeAspect="1" noChangeArrowheads="1"/>
          </p:cNvPicPr>
          <p:nvPr/>
        </p:nvPicPr>
        <p:blipFill>
          <a:blip r:embed="rId2"/>
          <a:srcRect/>
          <a:stretch>
            <a:fillRect/>
          </a:stretch>
        </p:blipFill>
        <p:spPr bwMode="auto">
          <a:xfrm>
            <a:off x="8001000" y="206247"/>
            <a:ext cx="640080" cy="640080"/>
          </a:xfrm>
          <a:prstGeom prst="rect">
            <a:avLst/>
          </a:prstGeom>
          <a:noFill/>
          <a:ln w="9525">
            <a:noFill/>
            <a:miter lim="800000"/>
            <a:headEnd/>
            <a:tailEnd/>
          </a:ln>
        </p:spPr>
      </p:pic>
    </p:spTree>
    <p:extLst>
      <p:ext uri="{BB962C8B-B14F-4D97-AF65-F5344CB8AC3E}">
        <p14:creationId xmlns:p14="http://schemas.microsoft.com/office/powerpoint/2010/main" val="168257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effectLst>
                  <a:outerShdw blurRad="38100" dist="38100" dir="2700000" algn="tl">
                    <a:srgbClr val="000000">
                      <a:alpha val="43137"/>
                    </a:srgbClr>
                  </a:outerShdw>
                </a:effectLst>
                <a:latin typeface="Georgia" panose="02040502050405020303" pitchFamily="18" charset="0"/>
              </a:rPr>
              <a:t>Scenario 3 – </a:t>
            </a:r>
            <a:r>
              <a:rPr lang="en-US" sz="2400" b="1" dirty="0" err="1" smtClean="0">
                <a:effectLst>
                  <a:outerShdw blurRad="38100" dist="38100" dir="2700000" algn="tl">
                    <a:srgbClr val="000000">
                      <a:alpha val="43137"/>
                    </a:srgbClr>
                  </a:outerShdw>
                </a:effectLst>
                <a:latin typeface="Georgia" panose="02040502050405020303" pitchFamily="18" charset="0"/>
              </a:rPr>
              <a:t>Campylobacteriosis</a:t>
            </a:r>
            <a:r>
              <a:rPr lang="en-US" sz="2400" b="1" dirty="0" smtClean="0">
                <a:effectLst>
                  <a:outerShdw blurRad="38100" dist="38100" dir="2700000" algn="tl">
                    <a:srgbClr val="000000">
                      <a:alpha val="43137"/>
                    </a:srgbClr>
                  </a:outerShdw>
                </a:effectLst>
                <a:latin typeface="Georgia" panose="02040502050405020303" pitchFamily="18" charset="0"/>
              </a:rPr>
              <a:t> – Raw Peas</a:t>
            </a:r>
            <a:endParaRPr lang="en-US" sz="24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a:xfrm>
            <a:off x="311700" y="1047750"/>
            <a:ext cx="8520600" cy="3416400"/>
          </a:xfrm>
        </p:spPr>
        <p:txBody>
          <a:bodyPr/>
          <a:lstStyle/>
          <a:p>
            <a:pPr marL="285750" indent="-285750">
              <a:spcAft>
                <a:spcPts val="600"/>
              </a:spcAft>
              <a:buFont typeface="Wingdings" panose="05000000000000000000" pitchFamily="2" charset="2"/>
              <a:buChar char="Ø"/>
            </a:pPr>
            <a:r>
              <a:rPr lang="en-US" sz="1700" dirty="0" smtClean="0">
                <a:solidFill>
                  <a:schemeClr val="tx1"/>
                </a:solidFill>
                <a:latin typeface="Georgia" panose="02040502050405020303" pitchFamily="18" charset="0"/>
                <a:cs typeface="Gautami" panose="020B0502040204020203" pitchFamily="34" charset="0"/>
              </a:rPr>
              <a:t>Surveillance detected an above average number of </a:t>
            </a:r>
            <a:r>
              <a:rPr lang="en-US" sz="1700" dirty="0" err="1" smtClean="0">
                <a:solidFill>
                  <a:schemeClr val="tx1"/>
                </a:solidFill>
                <a:latin typeface="Georgia" panose="02040502050405020303" pitchFamily="18" charset="0"/>
                <a:cs typeface="Gautami" panose="020B0502040204020203" pitchFamily="34" charset="0"/>
              </a:rPr>
              <a:t>Campylobacteriosis</a:t>
            </a:r>
            <a:endParaRPr lang="en-US" sz="1700" dirty="0" smtClean="0">
              <a:solidFill>
                <a:schemeClr val="tx1"/>
              </a:solidFill>
              <a:latin typeface="Georgia" panose="02040502050405020303" pitchFamily="18" charset="0"/>
              <a:cs typeface="Gautami" panose="020B0502040204020203" pitchFamily="34" charset="0"/>
            </a:endParaRPr>
          </a:p>
          <a:p>
            <a:pPr marL="285750" indent="-285750">
              <a:spcAft>
                <a:spcPts val="600"/>
              </a:spcAft>
              <a:buFont typeface="Wingdings" panose="05000000000000000000" pitchFamily="2" charset="2"/>
              <a:buChar char="Ø"/>
            </a:pPr>
            <a:r>
              <a:rPr lang="en-US" sz="1700" dirty="0" smtClean="0">
                <a:solidFill>
                  <a:schemeClr val="tx1"/>
                </a:solidFill>
                <a:latin typeface="Georgia" panose="02040502050405020303" pitchFamily="18" charset="0"/>
                <a:cs typeface="Gautami" panose="020B0502040204020203" pitchFamily="34" charset="0"/>
              </a:rPr>
              <a:t>Health alert from HD increased physician reporting</a:t>
            </a:r>
          </a:p>
          <a:p>
            <a:pPr marL="285750" indent="-285750">
              <a:spcAft>
                <a:spcPts val="600"/>
              </a:spcAft>
              <a:buFont typeface="Wingdings" panose="05000000000000000000" pitchFamily="2" charset="2"/>
              <a:buChar char="Ø"/>
            </a:pPr>
            <a:r>
              <a:rPr lang="en-US" sz="1700" dirty="0" smtClean="0">
                <a:solidFill>
                  <a:schemeClr val="tx1"/>
                </a:solidFill>
                <a:latin typeface="Georgia" panose="02040502050405020303" pitchFamily="18" charset="0"/>
                <a:cs typeface="Gautami" panose="020B0502040204020203" pitchFamily="34" charset="0"/>
              </a:rPr>
              <a:t>Questionnaire data from patients implicated raw peas grown in Alaska</a:t>
            </a:r>
          </a:p>
          <a:p>
            <a:pPr marL="285750" indent="-285750">
              <a:spcAft>
                <a:spcPts val="600"/>
              </a:spcAft>
              <a:buFont typeface="Wingdings" panose="05000000000000000000" pitchFamily="2" charset="2"/>
              <a:buChar char="Ø"/>
            </a:pPr>
            <a:r>
              <a:rPr lang="en-US" sz="1700" dirty="0" smtClean="0">
                <a:solidFill>
                  <a:schemeClr val="tx1"/>
                </a:solidFill>
                <a:latin typeface="Georgia" panose="02040502050405020303" pitchFamily="18" charset="0"/>
                <a:cs typeface="Gautami" panose="020B0502040204020203" pitchFamily="34" charset="0"/>
              </a:rPr>
              <a:t>Investigators traced peas back to vendors (3 grocery, 5 farmer’s markets) and then to source farm Peas were sold raw, with no instructions to blanch before eating or freezing</a:t>
            </a:r>
          </a:p>
          <a:p>
            <a:pPr marL="285750" indent="-285750">
              <a:spcAft>
                <a:spcPts val="600"/>
              </a:spcAft>
              <a:buFont typeface="Wingdings" panose="05000000000000000000" pitchFamily="2" charset="2"/>
              <a:buChar char="Ø"/>
            </a:pPr>
            <a:r>
              <a:rPr lang="en-US" sz="1700" dirty="0">
                <a:solidFill>
                  <a:schemeClr val="tx1"/>
                </a:solidFill>
                <a:latin typeface="Georgia" panose="02040502050405020303" pitchFamily="18" charset="0"/>
                <a:cs typeface="Gautami" panose="020B0502040204020203" pitchFamily="34" charset="0"/>
              </a:rPr>
              <a:t>Owner reported </a:t>
            </a:r>
            <a:r>
              <a:rPr lang="en-US" sz="1700" dirty="0" smtClean="0">
                <a:solidFill>
                  <a:schemeClr val="tx1"/>
                </a:solidFill>
                <a:latin typeface="Georgia" panose="02040502050405020303" pitchFamily="18" charset="0"/>
                <a:cs typeface="Gautami" panose="020B0502040204020203" pitchFamily="34" charset="0"/>
              </a:rPr>
              <a:t>Sandhill </a:t>
            </a:r>
            <a:r>
              <a:rPr lang="en-US" sz="1700" dirty="0">
                <a:solidFill>
                  <a:schemeClr val="tx1"/>
                </a:solidFill>
                <a:latin typeface="Georgia" panose="02040502050405020303" pitchFamily="18" charset="0"/>
                <a:cs typeface="Gautami" panose="020B0502040204020203" pitchFamily="34" charset="0"/>
              </a:rPr>
              <a:t>crane flock visited the pea fields daily during harvest time</a:t>
            </a:r>
          </a:p>
          <a:p>
            <a:pPr marL="285750" indent="-285750">
              <a:spcAft>
                <a:spcPts val="600"/>
              </a:spcAft>
              <a:buFont typeface="Wingdings" panose="05000000000000000000" pitchFamily="2" charset="2"/>
              <a:buChar char="Ø"/>
            </a:pPr>
            <a:r>
              <a:rPr lang="en-US" sz="1700" dirty="0" smtClean="0">
                <a:solidFill>
                  <a:schemeClr val="tx1"/>
                </a:solidFill>
                <a:latin typeface="Georgia" panose="02040502050405020303" pitchFamily="18" charset="0"/>
                <a:cs typeface="Gautami" panose="020B0502040204020203" pitchFamily="34" charset="0"/>
              </a:rPr>
              <a:t>Soil, </a:t>
            </a:r>
            <a:r>
              <a:rPr lang="en-US" sz="1700" dirty="0">
                <a:solidFill>
                  <a:schemeClr val="tx1"/>
                </a:solidFill>
                <a:latin typeface="Georgia" panose="02040502050405020303" pitchFamily="18" charset="0"/>
                <a:cs typeface="Gautami" panose="020B0502040204020203" pitchFamily="34" charset="0"/>
              </a:rPr>
              <a:t>water, processing surface </a:t>
            </a:r>
            <a:r>
              <a:rPr lang="en-US" sz="1700" dirty="0" smtClean="0">
                <a:solidFill>
                  <a:schemeClr val="tx1"/>
                </a:solidFill>
                <a:latin typeface="Georgia" panose="02040502050405020303" pitchFamily="18" charset="0"/>
                <a:cs typeface="Gautami" panose="020B0502040204020203" pitchFamily="34" charset="0"/>
              </a:rPr>
              <a:t>samples, </a:t>
            </a:r>
            <a:r>
              <a:rPr lang="en-US" sz="1700" dirty="0">
                <a:solidFill>
                  <a:schemeClr val="tx1"/>
                </a:solidFill>
                <a:latin typeface="Georgia" panose="02040502050405020303" pitchFamily="18" charset="0"/>
                <a:cs typeface="Gautami" panose="020B0502040204020203" pitchFamily="34" charset="0"/>
              </a:rPr>
              <a:t>S</a:t>
            </a:r>
            <a:r>
              <a:rPr lang="en-US" sz="1700" dirty="0" smtClean="0">
                <a:solidFill>
                  <a:schemeClr val="tx1"/>
                </a:solidFill>
                <a:latin typeface="Georgia" panose="02040502050405020303" pitchFamily="18" charset="0"/>
                <a:cs typeface="Gautami" panose="020B0502040204020203" pitchFamily="34" charset="0"/>
              </a:rPr>
              <a:t>andhill crane feces collected</a:t>
            </a:r>
            <a:endParaRPr lang="en-US" sz="1700" dirty="0">
              <a:solidFill>
                <a:schemeClr val="tx1"/>
              </a:solidFill>
              <a:latin typeface="Georgia" panose="02040502050405020303" pitchFamily="18" charset="0"/>
              <a:cs typeface="Gautami" panose="020B0502040204020203" pitchFamily="34" charset="0"/>
            </a:endParaRPr>
          </a:p>
          <a:p>
            <a:pPr marL="285750" indent="-285750">
              <a:spcAft>
                <a:spcPts val="600"/>
              </a:spcAft>
              <a:buFont typeface="Wingdings" panose="05000000000000000000" pitchFamily="2" charset="2"/>
              <a:buChar char="Ø"/>
            </a:pPr>
            <a:r>
              <a:rPr lang="en-US" sz="1700" dirty="0" smtClean="0">
                <a:solidFill>
                  <a:schemeClr val="tx1"/>
                </a:solidFill>
                <a:latin typeface="Georgia" panose="02040502050405020303" pitchFamily="18" charset="0"/>
                <a:cs typeface="Gautami" panose="020B0502040204020203" pitchFamily="34" charset="0"/>
              </a:rPr>
              <a:t>Lack of chlorine residual in pea processing water, inadequate plumbing, insanitary conditions in processing area, no animal exclusion provisions</a:t>
            </a:r>
          </a:p>
          <a:p>
            <a:pPr marL="285750" indent="-285750">
              <a:buFont typeface="Wingdings" panose="05000000000000000000" pitchFamily="2" charset="2"/>
              <a:buChar char="Ø"/>
            </a:pPr>
            <a:endParaRPr lang="en-US" dirty="0" smtClean="0">
              <a:latin typeface="Georgia" panose="02040502050405020303" pitchFamily="18" charset="0"/>
              <a:cs typeface="Gautami" panose="020B0502040204020203" pitchFamily="34" charset="0"/>
            </a:endParaRPr>
          </a:p>
          <a:p>
            <a:pPr marL="285750" indent="-285750">
              <a:buFont typeface="Wingdings" panose="05000000000000000000" pitchFamily="2" charset="2"/>
              <a:buChar char="Ø"/>
            </a:pPr>
            <a:endParaRPr lang="en-US" dirty="0">
              <a:latin typeface="Georgia" panose="02040502050405020303" pitchFamily="18" charset="0"/>
              <a:cs typeface="Gautami" panose="020B0502040204020203" pitchFamily="34" charset="0"/>
            </a:endParaRPr>
          </a:p>
        </p:txBody>
      </p:sp>
      <p:pic>
        <p:nvPicPr>
          <p:cNvPr id="6" name="Picture 4" descr="L_MDA_4c"/>
          <p:cNvPicPr>
            <a:picLocks noChangeAspect="1" noChangeArrowheads="1"/>
          </p:cNvPicPr>
          <p:nvPr/>
        </p:nvPicPr>
        <p:blipFill>
          <a:blip r:embed="rId2"/>
          <a:srcRect/>
          <a:stretch>
            <a:fillRect/>
          </a:stretch>
        </p:blipFill>
        <p:spPr bwMode="auto">
          <a:xfrm>
            <a:off x="7543800" y="277586"/>
            <a:ext cx="640080" cy="640080"/>
          </a:xfrm>
          <a:prstGeom prst="rect">
            <a:avLst/>
          </a:prstGeom>
          <a:noFill/>
          <a:ln w="9525">
            <a:noFill/>
            <a:miter lim="800000"/>
            <a:headEnd/>
            <a:tailEnd/>
          </a:ln>
        </p:spPr>
      </p:pic>
      <p:pic>
        <p:nvPicPr>
          <p:cNvPr id="1026" name="Picture 2" descr="Image result for sandhill c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571" y="1145721"/>
            <a:ext cx="1289050" cy="9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3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effectLst>
                  <a:outerShdw blurRad="38100" dist="38100" dir="2700000" algn="tl">
                    <a:srgbClr val="000000">
                      <a:alpha val="43137"/>
                    </a:srgbClr>
                  </a:outerShdw>
                </a:effectLst>
                <a:latin typeface="Georgia" panose="02040502050405020303" pitchFamily="18" charset="0"/>
              </a:rPr>
              <a:t>Scenario 4 – E. coli Outbreak – Goat Farm</a:t>
            </a:r>
            <a:endParaRPr lang="en-US" sz="24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a:xfrm>
            <a:off x="311700" y="1123950"/>
            <a:ext cx="8520600" cy="3416400"/>
          </a:xfrm>
        </p:spPr>
        <p:txBody>
          <a:bodyPr/>
          <a:lstStyle/>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41 cases of E. coli, 10 cases hospitalized </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Questionnaires found common exposure was a visit to a local farm,                                   with ill patients reporting petting or even bringing kid goats home</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Analysis of farm products did not find E. coli</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Environmental analysis was conducted and E</a:t>
            </a:r>
            <a:r>
              <a:rPr lang="en-US" sz="1600" dirty="0">
                <a:solidFill>
                  <a:schemeClr val="tx1"/>
                </a:solidFill>
                <a:latin typeface="Georgia" panose="02040502050405020303" pitchFamily="18" charset="0"/>
              </a:rPr>
              <a:t>. coli was found on gates, </a:t>
            </a:r>
            <a:r>
              <a:rPr lang="en-US" sz="1600" dirty="0" smtClean="0">
                <a:solidFill>
                  <a:schemeClr val="tx1"/>
                </a:solidFill>
                <a:latin typeface="Georgia" panose="02040502050405020303" pitchFamily="18" charset="0"/>
              </a:rPr>
              <a:t>                                  a </a:t>
            </a:r>
            <a:r>
              <a:rPr lang="en-US" sz="1600" dirty="0">
                <a:solidFill>
                  <a:schemeClr val="tx1"/>
                </a:solidFill>
                <a:latin typeface="Georgia" panose="02040502050405020303" pitchFamily="18" charset="0"/>
              </a:rPr>
              <a:t>concrete floor and </a:t>
            </a:r>
            <a:r>
              <a:rPr lang="en-US" sz="1600" dirty="0" smtClean="0">
                <a:solidFill>
                  <a:schemeClr val="tx1"/>
                </a:solidFill>
                <a:latin typeface="Georgia" panose="02040502050405020303" pitchFamily="18" charset="0"/>
              </a:rPr>
              <a:t>a </a:t>
            </a:r>
            <a:r>
              <a:rPr lang="en-US" sz="1600" dirty="0">
                <a:solidFill>
                  <a:schemeClr val="tx1"/>
                </a:solidFill>
                <a:latin typeface="Georgia" panose="02040502050405020303" pitchFamily="18" charset="0"/>
              </a:rPr>
              <a:t>bale of hay where children sat, holding the kid goats</a:t>
            </a:r>
            <a:r>
              <a:rPr lang="en-US" sz="1600" dirty="0" smtClean="0">
                <a:solidFill>
                  <a:schemeClr val="tx1"/>
                </a:solidFill>
                <a:latin typeface="Georgia" panose="02040502050405020303" pitchFamily="18" charset="0"/>
              </a:rPr>
              <a:t> </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Sanitation examined, absence </a:t>
            </a:r>
            <a:r>
              <a:rPr lang="en-US" sz="1600" dirty="0">
                <a:solidFill>
                  <a:schemeClr val="tx1"/>
                </a:solidFill>
                <a:latin typeface="Georgia" panose="02040502050405020303" pitchFamily="18" charset="0"/>
              </a:rPr>
              <a:t>of hand washing stations </a:t>
            </a:r>
            <a:r>
              <a:rPr lang="en-US" sz="1600" dirty="0" smtClean="0">
                <a:solidFill>
                  <a:schemeClr val="tx1"/>
                </a:solidFill>
                <a:latin typeface="Georgia" panose="02040502050405020303" pitchFamily="18" charset="0"/>
              </a:rPr>
              <a:t>may have contributed </a:t>
            </a:r>
            <a:r>
              <a:rPr lang="en-US" sz="1600" dirty="0">
                <a:solidFill>
                  <a:schemeClr val="tx1"/>
                </a:solidFill>
                <a:latin typeface="Georgia" panose="02040502050405020303" pitchFamily="18" charset="0"/>
              </a:rPr>
              <a:t>to the outbreak among farm </a:t>
            </a:r>
            <a:r>
              <a:rPr lang="en-US" sz="1600" dirty="0" smtClean="0">
                <a:solidFill>
                  <a:schemeClr val="tx1"/>
                </a:solidFill>
                <a:latin typeface="Georgia" panose="02040502050405020303" pitchFamily="18" charset="0"/>
              </a:rPr>
              <a:t>visitors</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Soap </a:t>
            </a:r>
            <a:r>
              <a:rPr lang="en-US" sz="1600" dirty="0">
                <a:solidFill>
                  <a:schemeClr val="tx1"/>
                </a:solidFill>
                <a:latin typeface="Georgia" panose="02040502050405020303" pitchFamily="18" charset="0"/>
              </a:rPr>
              <a:t>and clean running </a:t>
            </a:r>
            <a:r>
              <a:rPr lang="en-US" sz="1600" dirty="0" smtClean="0">
                <a:solidFill>
                  <a:schemeClr val="tx1"/>
                </a:solidFill>
                <a:latin typeface="Georgia" panose="02040502050405020303" pitchFamily="18" charset="0"/>
              </a:rPr>
              <a:t>water and clean towels must be available for workers and visitors </a:t>
            </a:r>
            <a:r>
              <a:rPr lang="en-US" sz="1600" dirty="0">
                <a:solidFill>
                  <a:schemeClr val="tx1"/>
                </a:solidFill>
                <a:latin typeface="Georgia" panose="02040502050405020303" pitchFamily="18" charset="0"/>
              </a:rPr>
              <a:t>to wash hands, </a:t>
            </a:r>
            <a:r>
              <a:rPr lang="en-US" sz="1600" dirty="0" smtClean="0">
                <a:solidFill>
                  <a:schemeClr val="tx1"/>
                </a:solidFill>
                <a:latin typeface="Georgia" panose="02040502050405020303" pitchFamily="18" charset="0"/>
              </a:rPr>
              <a:t>immediately </a:t>
            </a:r>
            <a:r>
              <a:rPr lang="en-US" sz="1600" dirty="0">
                <a:solidFill>
                  <a:schemeClr val="tx1"/>
                </a:solidFill>
                <a:latin typeface="Georgia" panose="02040502050405020303" pitchFamily="18" charset="0"/>
              </a:rPr>
              <a:t>upon exiting areas containing animals </a:t>
            </a:r>
            <a:endParaRPr lang="en-US" sz="1600" dirty="0" smtClean="0">
              <a:solidFill>
                <a:schemeClr val="tx1"/>
              </a:solidFill>
              <a:latin typeface="Georgia" panose="02040502050405020303" pitchFamily="18" charset="0"/>
            </a:endParaRP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Boots can also spread contaminants into processing areas</a:t>
            </a:r>
          </a:p>
          <a:p>
            <a:pPr marL="285750" indent="-285750">
              <a:buFont typeface="Wingdings" panose="05000000000000000000" pitchFamily="2" charset="2"/>
              <a:buChar char="Ø"/>
            </a:pPr>
            <a:endParaRPr lang="en-US" dirty="0">
              <a:latin typeface="Georgia" panose="02040502050405020303" pitchFamily="18" charset="0"/>
            </a:endParaRPr>
          </a:p>
        </p:txBody>
      </p:sp>
      <p:pic>
        <p:nvPicPr>
          <p:cNvPr id="5" name="Picture 4" descr="L_MDA_4c"/>
          <p:cNvPicPr>
            <a:picLocks noChangeAspect="1" noChangeArrowheads="1"/>
          </p:cNvPicPr>
          <p:nvPr/>
        </p:nvPicPr>
        <p:blipFill>
          <a:blip r:embed="rId2"/>
          <a:srcRect/>
          <a:stretch>
            <a:fillRect/>
          </a:stretch>
        </p:blipFill>
        <p:spPr bwMode="auto">
          <a:xfrm>
            <a:off x="7543800" y="277586"/>
            <a:ext cx="640080" cy="640080"/>
          </a:xfrm>
          <a:prstGeom prst="rect">
            <a:avLst/>
          </a:prstGeom>
          <a:noFill/>
          <a:ln w="9525">
            <a:noFill/>
            <a:miter lim="800000"/>
            <a:headEnd/>
            <a:tailEnd/>
          </a:ln>
        </p:spPr>
      </p:pic>
      <p:pic>
        <p:nvPicPr>
          <p:cNvPr id="3078" name="Picture 6" descr="Image result for kids petting goat hand was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61" y="1200150"/>
            <a:ext cx="1193239" cy="183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0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effectLst>
                  <a:outerShdw blurRad="38100" dist="38100" dir="2700000" algn="tl">
                    <a:srgbClr val="000000">
                      <a:alpha val="43137"/>
                    </a:srgbClr>
                  </a:outerShdw>
                </a:effectLst>
                <a:latin typeface="Georgia" panose="02040502050405020303" pitchFamily="18" charset="0"/>
              </a:rPr>
              <a:t>Scenario 5 – E.coli &amp; Farm Stand Strawberries</a:t>
            </a:r>
            <a:endParaRPr lang="en-US" sz="24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a:xfrm>
            <a:off x="311700" y="1136550"/>
            <a:ext cx="7765500" cy="3416400"/>
          </a:xfrm>
        </p:spPr>
        <p:txBody>
          <a:bodyPr/>
          <a:lstStyle/>
          <a:p>
            <a:pPr marL="342900" indent="-342900">
              <a:spcAft>
                <a:spcPts val="300"/>
              </a:spcAft>
              <a:buFont typeface="Wingdings" panose="05000000000000000000" pitchFamily="2" charset="2"/>
              <a:buChar char="Ø"/>
            </a:pPr>
            <a:r>
              <a:rPr lang="en-US" dirty="0" smtClean="0">
                <a:solidFill>
                  <a:schemeClr val="tx1"/>
                </a:solidFill>
                <a:latin typeface="Georgia" panose="02040502050405020303" pitchFamily="18" charset="0"/>
              </a:rPr>
              <a:t>15 ill, 4 hospitalized, 2 HUS (hemolytic uremic syndrome), 1 died</a:t>
            </a:r>
          </a:p>
          <a:p>
            <a:pPr marL="342900" indent="-342900">
              <a:spcAft>
                <a:spcPts val="300"/>
              </a:spcAft>
              <a:buFont typeface="Wingdings" panose="05000000000000000000" pitchFamily="2" charset="2"/>
              <a:buChar char="Ø"/>
            </a:pPr>
            <a:r>
              <a:rPr lang="en-US" dirty="0">
                <a:solidFill>
                  <a:schemeClr val="tx1"/>
                </a:solidFill>
                <a:latin typeface="Georgia" panose="02040502050405020303" pitchFamily="18" charset="0"/>
              </a:rPr>
              <a:t>Q</a:t>
            </a:r>
            <a:r>
              <a:rPr lang="en-US" dirty="0" smtClean="0">
                <a:solidFill>
                  <a:schemeClr val="tx1"/>
                </a:solidFill>
                <a:latin typeface="Georgia" panose="02040502050405020303" pitchFamily="18" charset="0"/>
              </a:rPr>
              <a:t>uestionnaire administered, all reported eating strawberries purchased a  local farmer’s market</a:t>
            </a:r>
          </a:p>
          <a:p>
            <a:pPr marL="342900" indent="-342900">
              <a:spcAft>
                <a:spcPts val="300"/>
              </a:spcAft>
              <a:buFont typeface="Wingdings" panose="05000000000000000000" pitchFamily="2" charset="2"/>
              <a:buChar char="Ø"/>
            </a:pPr>
            <a:r>
              <a:rPr lang="en-US" dirty="0" smtClean="0">
                <a:solidFill>
                  <a:schemeClr val="tx1"/>
                </a:solidFill>
                <a:latin typeface="Georgia" panose="02040502050405020303" pitchFamily="18" charset="0"/>
              </a:rPr>
              <a:t>Investigations with the farmer’s market vendors, secondary vendors and local fruit stands</a:t>
            </a:r>
          </a:p>
          <a:p>
            <a:pPr marL="342900" indent="-342900">
              <a:spcAft>
                <a:spcPts val="300"/>
              </a:spcAft>
              <a:buFont typeface="Wingdings" panose="05000000000000000000" pitchFamily="2" charset="2"/>
              <a:buChar char="Ø"/>
            </a:pPr>
            <a:r>
              <a:rPr lang="en-US" dirty="0" smtClean="0">
                <a:solidFill>
                  <a:schemeClr val="tx1"/>
                </a:solidFill>
                <a:latin typeface="Georgia" panose="02040502050405020303" pitchFamily="18" charset="0"/>
              </a:rPr>
              <a:t>Difficulty tracing based on multiple sources of  strawberries, no lot numbers or identifying information </a:t>
            </a:r>
          </a:p>
          <a:p>
            <a:pPr marL="342900" indent="-342900">
              <a:spcAft>
                <a:spcPts val="300"/>
              </a:spcAft>
              <a:buFont typeface="Wingdings" panose="05000000000000000000" pitchFamily="2" charset="2"/>
              <a:buChar char="Ø"/>
            </a:pPr>
            <a:r>
              <a:rPr lang="en-US" dirty="0" smtClean="0">
                <a:solidFill>
                  <a:schemeClr val="tx1"/>
                </a:solidFill>
                <a:latin typeface="Georgia" panose="02040502050405020303" pitchFamily="18" charset="0"/>
              </a:rPr>
              <a:t>Eventually traced back to 1 farm, attempts to pinpoint field or cause multiple farm investigations, deer feces confirmed by molecular typing</a:t>
            </a:r>
          </a:p>
          <a:p>
            <a:pPr marL="342900" indent="-342900">
              <a:spcAft>
                <a:spcPts val="300"/>
              </a:spcAft>
              <a:buFont typeface="Wingdings" panose="05000000000000000000" pitchFamily="2" charset="2"/>
              <a:buChar char="Ø"/>
            </a:pPr>
            <a:r>
              <a:rPr lang="en-US" dirty="0" smtClean="0">
                <a:solidFill>
                  <a:schemeClr val="tx1"/>
                </a:solidFill>
                <a:latin typeface="Georgia" panose="02040502050405020303" pitchFamily="18" charset="0"/>
              </a:rPr>
              <a:t>Health Department concerns about frozen and uncooked strawberry jams</a:t>
            </a:r>
          </a:p>
          <a:p>
            <a:pPr marL="342900" indent="-342900">
              <a:spcAft>
                <a:spcPts val="600"/>
              </a:spcAft>
              <a:buFont typeface="Wingdings" panose="05000000000000000000" pitchFamily="2" charset="2"/>
              <a:buChar char="Ø"/>
            </a:pPr>
            <a:endParaRPr lang="en-US" dirty="0" smtClean="0">
              <a:latin typeface="Georgia" panose="02040502050405020303" pitchFamily="18" charset="0"/>
            </a:endParaRPr>
          </a:p>
          <a:p>
            <a:pPr marL="342900" indent="-342900">
              <a:spcAft>
                <a:spcPts val="600"/>
              </a:spcAft>
              <a:buFont typeface="Wingdings" panose="05000000000000000000" pitchFamily="2" charset="2"/>
              <a:buChar char="Ø"/>
            </a:pPr>
            <a:endParaRPr lang="en-US" dirty="0" smtClean="0">
              <a:latin typeface="Georgia" panose="02040502050405020303" pitchFamily="18" charset="0"/>
            </a:endParaRPr>
          </a:p>
          <a:p>
            <a:pPr marL="342900" indent="-342900">
              <a:spcAft>
                <a:spcPts val="600"/>
              </a:spcAft>
              <a:buFont typeface="Wingdings" panose="05000000000000000000" pitchFamily="2" charset="2"/>
              <a:buChar char="Ø"/>
            </a:pPr>
            <a:endParaRPr lang="en-US" dirty="0">
              <a:latin typeface="Georgia" panose="02040502050405020303" pitchFamily="18" charset="0"/>
            </a:endParaRPr>
          </a:p>
        </p:txBody>
      </p:sp>
      <p:pic>
        <p:nvPicPr>
          <p:cNvPr id="5" name="Picture 4" descr="L_MDA_4c"/>
          <p:cNvPicPr>
            <a:picLocks noChangeAspect="1" noChangeArrowheads="1"/>
          </p:cNvPicPr>
          <p:nvPr/>
        </p:nvPicPr>
        <p:blipFill>
          <a:blip r:embed="rId2"/>
          <a:srcRect/>
          <a:stretch>
            <a:fillRect/>
          </a:stretch>
        </p:blipFill>
        <p:spPr bwMode="auto">
          <a:xfrm>
            <a:off x="7848600" y="222947"/>
            <a:ext cx="640080" cy="640080"/>
          </a:xfrm>
          <a:prstGeom prst="rect">
            <a:avLst/>
          </a:prstGeom>
          <a:noFill/>
          <a:ln w="9525">
            <a:noFill/>
            <a:miter lim="800000"/>
            <a:headEnd/>
            <a:tailEnd/>
          </a:ln>
        </p:spPr>
      </p:pic>
      <p:pic>
        <p:nvPicPr>
          <p:cNvPr id="2050" name="Picture 2" descr="Image result for deer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667" y="2495550"/>
            <a:ext cx="1706025" cy="113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8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effectLst>
                  <a:outerShdw blurRad="38100" dist="38100" dir="2700000" algn="tl">
                    <a:srgbClr val="000000">
                      <a:alpha val="43137"/>
                    </a:srgbClr>
                  </a:outerShdw>
                </a:effectLst>
                <a:latin typeface="Georgia" panose="02040502050405020303" pitchFamily="18" charset="0"/>
              </a:rPr>
              <a:t>Scenario 6 – Routine and Surveillance Sampling</a:t>
            </a:r>
            <a:endParaRPr lang="en-US" sz="24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Some state and federal programs collect routine or surveillance samples</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Especially if they have seen past outbreaks or recent outbreaks in state surrounding them</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In addition if contaminant strains reappear that were previously associated with illnesses or outbreaks, increased surveillance may occur</a:t>
            </a:r>
            <a:endParaRPr lang="en-US" dirty="0">
              <a:solidFill>
                <a:schemeClr val="tx1"/>
              </a:solidFill>
              <a:latin typeface="Georgia" panose="02040502050405020303" pitchFamily="18" charset="0"/>
            </a:endParaRPr>
          </a:p>
        </p:txBody>
      </p:sp>
      <p:pic>
        <p:nvPicPr>
          <p:cNvPr id="4" name="Picture 3" descr="L_MDA_4c"/>
          <p:cNvPicPr>
            <a:picLocks noChangeAspect="1" noChangeArrowheads="1"/>
          </p:cNvPicPr>
          <p:nvPr/>
        </p:nvPicPr>
        <p:blipFill>
          <a:blip r:embed="rId2"/>
          <a:srcRect/>
          <a:stretch>
            <a:fillRect/>
          </a:stretch>
        </p:blipFill>
        <p:spPr bwMode="auto">
          <a:xfrm>
            <a:off x="8165006" y="178693"/>
            <a:ext cx="640080" cy="640080"/>
          </a:xfrm>
          <a:prstGeom prst="rect">
            <a:avLst/>
          </a:prstGeom>
          <a:noFill/>
          <a:ln w="9525">
            <a:noFill/>
            <a:miter lim="800000"/>
            <a:headEnd/>
            <a:tailEnd/>
          </a:ln>
        </p:spPr>
      </p:pic>
    </p:spTree>
    <p:extLst>
      <p:ext uri="{BB962C8B-B14F-4D97-AF65-F5344CB8AC3E}">
        <p14:creationId xmlns:p14="http://schemas.microsoft.com/office/powerpoint/2010/main" val="190375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00" y="94050"/>
            <a:ext cx="8520600" cy="572700"/>
          </a:xfrm>
        </p:spPr>
        <p:txBody>
          <a:bodyPr/>
          <a:lstStyle/>
          <a:p>
            <a:pPr algn="l"/>
            <a:r>
              <a:rPr lang="en-US" sz="2400" b="1" dirty="0" smtClean="0">
                <a:effectLst>
                  <a:outerShdw blurRad="38100" dist="38100" dir="2700000" algn="tl">
                    <a:srgbClr val="000000">
                      <a:alpha val="43137"/>
                    </a:srgbClr>
                  </a:outerShdw>
                </a:effectLst>
                <a:latin typeface="Georgia" panose="02040502050405020303" pitchFamily="18" charset="0"/>
              </a:rPr>
              <a:t>Next steps if your product is implicated? </a:t>
            </a:r>
            <a:br>
              <a:rPr lang="en-US" sz="2400" b="1" dirty="0" smtClean="0">
                <a:effectLst>
                  <a:outerShdw blurRad="38100" dist="38100" dir="2700000" algn="tl">
                    <a:srgbClr val="000000">
                      <a:alpha val="43137"/>
                    </a:srgbClr>
                  </a:outerShdw>
                </a:effectLst>
                <a:latin typeface="Georgia" panose="02040502050405020303" pitchFamily="18" charset="0"/>
              </a:rPr>
            </a:br>
            <a:r>
              <a:rPr lang="en-US" sz="2400" b="1" dirty="0" smtClean="0">
                <a:effectLst>
                  <a:outerShdw blurRad="38100" dist="38100" dir="2700000" algn="tl">
                    <a:srgbClr val="000000">
                      <a:alpha val="43137"/>
                    </a:srgbClr>
                  </a:outerShdw>
                </a:effectLst>
                <a:latin typeface="Georgia" panose="02040502050405020303" pitchFamily="18" charset="0"/>
              </a:rPr>
              <a:t>Recovery and Prevention</a:t>
            </a:r>
            <a:endParaRPr lang="en-US" sz="24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Respond to any requests from the regulatory agencies</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Correct any issues identified during the investigation</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Communicate with the regulatory agencies and your buyers</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Evaluate your food safety practices to identify food safety risks that could have caused product contamination</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Review and improve or create traceback and recall plan</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p:txBody>
      </p:sp>
      <p:pic>
        <p:nvPicPr>
          <p:cNvPr id="6" name="Picture 4" descr="L_MDA_4c"/>
          <p:cNvPicPr>
            <a:picLocks noChangeAspect="1" noChangeArrowheads="1"/>
          </p:cNvPicPr>
          <p:nvPr/>
        </p:nvPicPr>
        <p:blipFill>
          <a:blip r:embed="rId2"/>
          <a:srcRect/>
          <a:stretch>
            <a:fillRect/>
          </a:stretch>
        </p:blipFill>
        <p:spPr bwMode="auto">
          <a:xfrm>
            <a:off x="7924800" y="252660"/>
            <a:ext cx="640080" cy="640080"/>
          </a:xfrm>
          <a:prstGeom prst="rect">
            <a:avLst/>
          </a:prstGeom>
          <a:noFill/>
          <a:ln w="9525">
            <a:noFill/>
            <a:miter lim="800000"/>
            <a:headEnd/>
            <a:tailEnd/>
          </a:ln>
        </p:spPr>
      </p:pic>
    </p:spTree>
    <p:extLst>
      <p:ext uri="{BB962C8B-B14F-4D97-AF65-F5344CB8AC3E}">
        <p14:creationId xmlns:p14="http://schemas.microsoft.com/office/powerpoint/2010/main" val="3593376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00" y="94050"/>
            <a:ext cx="8520600" cy="572700"/>
          </a:xfrm>
        </p:spPr>
        <p:txBody>
          <a:bodyPr/>
          <a:lstStyle/>
          <a:p>
            <a:pPr algn="l"/>
            <a:r>
              <a:rPr lang="en-US" sz="2400" b="1" dirty="0" smtClean="0">
                <a:effectLst>
                  <a:outerShdw blurRad="38100" dist="38100" dir="2700000" algn="tl">
                    <a:srgbClr val="000000">
                      <a:alpha val="43137"/>
                    </a:srgbClr>
                  </a:outerShdw>
                </a:effectLst>
                <a:latin typeface="Georgia" panose="02040502050405020303" pitchFamily="18" charset="0"/>
              </a:rPr>
              <a:t>Next steps if your product is implicated?         Recovery and Prevention</a:t>
            </a:r>
            <a:endParaRPr lang="en-US" sz="24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Consider water treatments or alternative water source if surface water is used for irrigation and tests positive for pathogens identified in the outbreak</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Review and improve sanitation and worker hygiene practices</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Reassess your land use on the farm to identify potential cross contamination issues </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Evaluate the effectiveness of cleaning procedures for tools and equipment that contact produce</a:t>
            </a:r>
          </a:p>
          <a:p>
            <a:pPr marL="285750"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Participate in the MDA/UMD environmental sampling program</a:t>
            </a:r>
          </a:p>
          <a:p>
            <a:pPr marL="285750" lvl="1"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Sampling conducted by Justine Beaulieu UMD and submitted blind to MDA lab</a:t>
            </a:r>
          </a:p>
          <a:p>
            <a:pPr marL="285750" lvl="1"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MDA does not know which farm the samples are from</a:t>
            </a:r>
          </a:p>
          <a:p>
            <a:pPr marL="285750" lvl="1" indent="-285750">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Purpose:  Identify areas of concern and fix them before they create a problem for you</a:t>
            </a:r>
          </a:p>
        </p:txBody>
      </p:sp>
      <p:pic>
        <p:nvPicPr>
          <p:cNvPr id="6" name="Picture 4" descr="L_MDA_4c"/>
          <p:cNvPicPr>
            <a:picLocks noChangeAspect="1" noChangeArrowheads="1"/>
          </p:cNvPicPr>
          <p:nvPr/>
        </p:nvPicPr>
        <p:blipFill>
          <a:blip r:embed="rId2"/>
          <a:srcRect/>
          <a:stretch>
            <a:fillRect/>
          </a:stretch>
        </p:blipFill>
        <p:spPr bwMode="auto">
          <a:xfrm>
            <a:off x="7924800" y="267300"/>
            <a:ext cx="640080" cy="640080"/>
          </a:xfrm>
          <a:prstGeom prst="rect">
            <a:avLst/>
          </a:prstGeom>
          <a:noFill/>
          <a:ln w="9525">
            <a:noFill/>
            <a:miter lim="800000"/>
            <a:headEnd/>
            <a:tailEnd/>
          </a:ln>
        </p:spPr>
      </p:pic>
    </p:spTree>
    <p:extLst>
      <p:ext uri="{BB962C8B-B14F-4D97-AF65-F5344CB8AC3E}">
        <p14:creationId xmlns:p14="http://schemas.microsoft.com/office/powerpoint/2010/main" val="3593376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Georgia" panose="02040502050405020303" pitchFamily="18" charset="0"/>
              </a:rPr>
              <a:t>Response and Communication</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a:xfrm>
            <a:off x="238675" y="1152475"/>
            <a:ext cx="8593625" cy="3416400"/>
          </a:xfrm>
        </p:spPr>
        <p:txBody>
          <a:bodyPr/>
          <a:lstStyle/>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Coordination and collaboration between multiple Local, State and Federal agencies</a:t>
            </a:r>
          </a:p>
          <a:p>
            <a:pPr marL="285750" lvl="1" indent="-285750">
              <a:buFont typeface="Wingdings" panose="05000000000000000000" pitchFamily="2" charset="2"/>
              <a:buChar char="Ø"/>
            </a:pPr>
            <a:r>
              <a:rPr lang="en-US" sz="1800" dirty="0">
                <a:solidFill>
                  <a:schemeClr val="tx1"/>
                </a:solidFill>
                <a:latin typeface="Georgia" panose="02040502050405020303" pitchFamily="18" charset="0"/>
              </a:rPr>
              <a:t>There should be a clear understanding of why the regulators are there and the reasons for their questions/sampling</a:t>
            </a:r>
          </a:p>
          <a:p>
            <a:pPr marL="285750" lvl="1" indent="-285750">
              <a:buFont typeface="Wingdings" panose="05000000000000000000" pitchFamily="2" charset="2"/>
              <a:buChar char="Ø"/>
            </a:pPr>
            <a:r>
              <a:rPr lang="en-US" sz="1800" dirty="0">
                <a:solidFill>
                  <a:schemeClr val="tx1"/>
                </a:solidFill>
                <a:latin typeface="Georgia" panose="02040502050405020303" pitchFamily="18" charset="0"/>
              </a:rPr>
              <a:t>Don’t be afraid to ask questions of the regulators</a:t>
            </a:r>
          </a:p>
          <a:p>
            <a:pPr marL="285750" lvl="1" indent="-285750">
              <a:buFont typeface="Wingdings" panose="05000000000000000000" pitchFamily="2" charset="2"/>
              <a:buChar char="Ø"/>
            </a:pPr>
            <a:r>
              <a:rPr lang="en-US" sz="1800" dirty="0" smtClean="0">
                <a:solidFill>
                  <a:schemeClr val="tx1"/>
                </a:solidFill>
                <a:latin typeface="Georgia" panose="02040502050405020303" pitchFamily="18" charset="0"/>
              </a:rPr>
              <a:t>Breakdown in communications can happen between agencies</a:t>
            </a:r>
          </a:p>
          <a:p>
            <a:pPr marL="285750" indent="-285750">
              <a:buFont typeface="Wingdings" panose="05000000000000000000" pitchFamily="2" charset="2"/>
              <a:buChar char="Ø"/>
            </a:pPr>
            <a:endParaRPr lang="en-US" dirty="0">
              <a:latin typeface="Georgia" panose="02040502050405020303" pitchFamily="18" charset="0"/>
            </a:endParaRPr>
          </a:p>
        </p:txBody>
      </p:sp>
      <p:sp>
        <p:nvSpPr>
          <p:cNvPr id="6" name="AutoShape 4" descr="Image result for maryland department of agricul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533400" y="4019550"/>
            <a:ext cx="1001269" cy="978466"/>
          </a:xfrm>
          <a:prstGeom prst="rect">
            <a:avLst/>
          </a:prstGeom>
        </p:spPr>
      </p:pic>
    </p:spTree>
    <p:extLst>
      <p:ext uri="{BB962C8B-B14F-4D97-AF65-F5344CB8AC3E}">
        <p14:creationId xmlns:p14="http://schemas.microsoft.com/office/powerpoint/2010/main" val="423989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ctrTitle" sz="quarter"/>
          </p:nvPr>
        </p:nvSpPr>
        <p:spPr>
          <a:xfrm>
            <a:off x="381000" y="2552700"/>
            <a:ext cx="8382000" cy="2590800"/>
          </a:xfrm>
        </p:spPr>
        <p:txBody>
          <a:bodyPr>
            <a:noAutofit/>
          </a:bodyPr>
          <a:lstStyle/>
          <a:p>
            <a:pPr algn="ctr">
              <a:defRPr/>
            </a:pPr>
            <a:r>
              <a:rPr lang="en-US" sz="2000" b="1" dirty="0" smtClean="0">
                <a:solidFill>
                  <a:schemeClr val="tx1"/>
                </a:solidFill>
                <a:latin typeface="Arial" charset="0"/>
                <a:cs typeface="Arial" charset="0"/>
              </a:rPr>
              <a:t>Maryland Department of Agriculture</a:t>
            </a:r>
            <a:br>
              <a:rPr lang="en-US" sz="2000" b="1" dirty="0" smtClean="0">
                <a:solidFill>
                  <a:schemeClr val="tx1"/>
                </a:solidFill>
                <a:latin typeface="Arial" charset="0"/>
                <a:cs typeface="Arial" charset="0"/>
              </a:rPr>
            </a:br>
            <a:r>
              <a:rPr lang="en-US" sz="2000" b="1" dirty="0" smtClean="0">
                <a:solidFill>
                  <a:schemeClr val="tx1"/>
                </a:solidFill>
                <a:latin typeface="Arial" charset="0"/>
                <a:cs typeface="Arial" charset="0"/>
              </a:rPr>
              <a:t> http://mda.maryland.gov/foodfeedquality </a:t>
            </a:r>
            <a:br>
              <a:rPr lang="en-US" sz="2000" b="1" dirty="0" smtClean="0">
                <a:solidFill>
                  <a:schemeClr val="tx1"/>
                </a:solidFill>
                <a:latin typeface="Arial" charset="0"/>
                <a:cs typeface="Arial" charset="0"/>
              </a:rPr>
            </a:br>
            <a:r>
              <a:rPr lang="en-US" sz="2000" b="1" dirty="0" smtClean="0">
                <a:solidFill>
                  <a:schemeClr val="tx1"/>
                </a:solidFill>
                <a:latin typeface="Arial" charset="0"/>
                <a:cs typeface="Arial" charset="0"/>
              </a:rPr>
              <a:t>Maryland Department of Health</a:t>
            </a:r>
            <a:r>
              <a:rPr lang="en-US" sz="2000" b="1" dirty="0">
                <a:solidFill>
                  <a:schemeClr val="tx1"/>
                </a:solidFill>
                <a:latin typeface="Arial" charset="0"/>
                <a:cs typeface="Arial" charset="0"/>
              </a:rPr>
              <a:t/>
            </a:r>
            <a:br>
              <a:rPr lang="en-US" sz="2000" b="1" dirty="0">
                <a:solidFill>
                  <a:schemeClr val="tx1"/>
                </a:solidFill>
                <a:latin typeface="Arial" charset="0"/>
                <a:cs typeface="Arial" charset="0"/>
              </a:rPr>
            </a:br>
            <a:r>
              <a:rPr lang="en-US" sz="2000" b="1" dirty="0">
                <a:solidFill>
                  <a:schemeClr val="tx1"/>
                </a:solidFill>
                <a:latin typeface="Arial" charset="0"/>
                <a:cs typeface="Arial" charset="0"/>
              </a:rPr>
              <a:t>Prevention and Health Promotion </a:t>
            </a:r>
            <a:r>
              <a:rPr lang="en-US" sz="2000" b="1" dirty="0" smtClean="0">
                <a:solidFill>
                  <a:schemeClr val="tx1"/>
                </a:solidFill>
                <a:latin typeface="Arial" charset="0"/>
                <a:cs typeface="Arial" charset="0"/>
              </a:rPr>
              <a:t>Administration</a:t>
            </a:r>
            <a:br>
              <a:rPr lang="en-US" sz="2000" b="1" dirty="0" smtClean="0">
                <a:solidFill>
                  <a:schemeClr val="tx1"/>
                </a:solidFill>
                <a:latin typeface="Arial" charset="0"/>
                <a:cs typeface="Arial" charset="0"/>
              </a:rPr>
            </a:br>
            <a:endParaRPr lang="en-US" sz="2000" dirty="0">
              <a:solidFill>
                <a:schemeClr val="tx1"/>
              </a:solidFill>
              <a:latin typeface="Arial" charset="0"/>
              <a:cs typeface="Arial" charset="0"/>
            </a:endParaRPr>
          </a:p>
        </p:txBody>
      </p:sp>
      <p:sp>
        <p:nvSpPr>
          <p:cNvPr id="2" name="TextBox 1"/>
          <p:cNvSpPr txBox="1"/>
          <p:nvPr/>
        </p:nvSpPr>
        <p:spPr>
          <a:xfrm>
            <a:off x="228600" y="503694"/>
            <a:ext cx="3066865" cy="2677656"/>
          </a:xfrm>
          <a:prstGeom prst="rect">
            <a:avLst/>
          </a:prstGeom>
          <a:noFill/>
        </p:spPr>
        <p:txBody>
          <a:bodyPr wrap="square" rtlCol="0">
            <a:spAutoFit/>
          </a:bodyPr>
          <a:lstStyle/>
          <a:p>
            <a:r>
              <a:rPr lang="en-US" dirty="0" smtClean="0">
                <a:solidFill>
                  <a:schemeClr val="tx1"/>
                </a:solidFill>
                <a:latin typeface="+mn-lt"/>
              </a:rPr>
              <a:t>D’Ann L. Williams, </a:t>
            </a:r>
            <a:r>
              <a:rPr lang="en-US" dirty="0" err="1" smtClean="0">
                <a:solidFill>
                  <a:schemeClr val="tx1"/>
                </a:solidFill>
                <a:latin typeface="+mn-lt"/>
              </a:rPr>
              <a:t>DrPH</a:t>
            </a:r>
            <a:r>
              <a:rPr lang="en-US" dirty="0" smtClean="0">
                <a:solidFill>
                  <a:schemeClr val="tx1"/>
                </a:solidFill>
                <a:latin typeface="+mn-lt"/>
              </a:rPr>
              <a:t>, MS, LEHS</a:t>
            </a:r>
          </a:p>
          <a:p>
            <a:r>
              <a:rPr lang="en-US" dirty="0" smtClean="0">
                <a:solidFill>
                  <a:schemeClr val="tx1"/>
                </a:solidFill>
                <a:latin typeface="+mn-lt"/>
              </a:rPr>
              <a:t>Rapid Response Team</a:t>
            </a:r>
          </a:p>
          <a:p>
            <a:r>
              <a:rPr lang="en-US" dirty="0" smtClean="0">
                <a:solidFill>
                  <a:schemeClr val="tx1"/>
                </a:solidFill>
                <a:latin typeface="+mn-lt"/>
              </a:rPr>
              <a:t>410-767-2633</a:t>
            </a:r>
          </a:p>
          <a:p>
            <a:r>
              <a:rPr lang="en-US" dirty="0" smtClean="0">
                <a:solidFill>
                  <a:schemeClr val="tx1"/>
                </a:solidFill>
                <a:latin typeface="+mn-lt"/>
              </a:rPr>
              <a:t>dann.williams@maryland.gov</a:t>
            </a:r>
          </a:p>
          <a:p>
            <a:endParaRPr lang="en-US" dirty="0">
              <a:solidFill>
                <a:schemeClr val="tx1"/>
              </a:solidFill>
              <a:latin typeface="+mn-lt"/>
            </a:endParaRPr>
          </a:p>
          <a:p>
            <a:r>
              <a:rPr lang="en-US" dirty="0" smtClean="0">
                <a:solidFill>
                  <a:schemeClr val="tx1"/>
                </a:solidFill>
                <a:latin typeface="+mn-lt"/>
              </a:rPr>
              <a:t>Kyle Shannon, LEHS</a:t>
            </a:r>
          </a:p>
          <a:p>
            <a:r>
              <a:rPr lang="en-US" dirty="0" smtClean="0">
                <a:solidFill>
                  <a:schemeClr val="tx1"/>
                </a:solidFill>
                <a:latin typeface="+mn-lt"/>
              </a:rPr>
              <a:t>CMDPS</a:t>
            </a:r>
          </a:p>
          <a:p>
            <a:r>
              <a:rPr lang="en-US" dirty="0" smtClean="0">
                <a:solidFill>
                  <a:schemeClr val="tx1"/>
                </a:solidFill>
                <a:latin typeface="+mn-lt"/>
              </a:rPr>
              <a:t>410-767-8660</a:t>
            </a:r>
          </a:p>
          <a:p>
            <a:r>
              <a:rPr lang="en-US" dirty="0" smtClean="0">
                <a:solidFill>
                  <a:schemeClr val="tx1"/>
                </a:solidFill>
                <a:latin typeface="+mn-lt"/>
              </a:rPr>
              <a:t>kyle.shannon@maryland.gov</a:t>
            </a:r>
          </a:p>
          <a:p>
            <a:endParaRPr lang="en-US" dirty="0" smtClean="0"/>
          </a:p>
          <a:p>
            <a:endParaRPr lang="en-US" dirty="0" smtClean="0"/>
          </a:p>
          <a:p>
            <a:endParaRPr 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1950"/>
            <a:ext cx="2305446"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867400" y="895350"/>
            <a:ext cx="3124200" cy="1169551"/>
          </a:xfrm>
          <a:prstGeom prst="rect">
            <a:avLst/>
          </a:prstGeom>
        </p:spPr>
        <p:txBody>
          <a:bodyPr wrap="square">
            <a:spAutoFit/>
          </a:bodyPr>
          <a:lstStyle/>
          <a:p>
            <a:r>
              <a:rPr lang="en-US" dirty="0" smtClean="0">
                <a:solidFill>
                  <a:schemeClr val="tx1"/>
                </a:solidFill>
              </a:rPr>
              <a:t>Deanna Baldwin</a:t>
            </a:r>
          </a:p>
          <a:p>
            <a:r>
              <a:rPr lang="en-US" dirty="0" smtClean="0">
                <a:solidFill>
                  <a:schemeClr val="tx1"/>
                </a:solidFill>
              </a:rPr>
              <a:t>Maryland Department of Agriculture</a:t>
            </a:r>
          </a:p>
          <a:p>
            <a:r>
              <a:rPr lang="en-US" dirty="0" smtClean="0">
                <a:solidFill>
                  <a:schemeClr val="tx1"/>
                </a:solidFill>
              </a:rPr>
              <a:t>Food Quality Assurance</a:t>
            </a:r>
          </a:p>
          <a:p>
            <a:r>
              <a:rPr lang="en-US" dirty="0" smtClean="0">
                <a:solidFill>
                  <a:schemeClr val="tx1"/>
                </a:solidFill>
              </a:rPr>
              <a:t>410-841-5769</a:t>
            </a:r>
          </a:p>
          <a:p>
            <a:r>
              <a:rPr lang="en-US" dirty="0" smtClean="0">
                <a:solidFill>
                  <a:schemeClr val="tx1"/>
                </a:solidFill>
              </a:rPr>
              <a:t>Deanna.baldwin@maryland.gov</a:t>
            </a:r>
          </a:p>
        </p:txBody>
      </p:sp>
      <p:pic>
        <p:nvPicPr>
          <p:cNvPr id="8" name="Picture 7"/>
          <p:cNvPicPr>
            <a:picLocks noChangeAspect="1"/>
          </p:cNvPicPr>
          <p:nvPr/>
        </p:nvPicPr>
        <p:blipFill>
          <a:blip r:embed="rId4"/>
          <a:stretch>
            <a:fillRect/>
          </a:stretch>
        </p:blipFill>
        <p:spPr>
          <a:xfrm>
            <a:off x="228600" y="4019550"/>
            <a:ext cx="1001269" cy="978466"/>
          </a:xfrm>
          <a:prstGeom prst="rect">
            <a:avLst/>
          </a:prstGeom>
        </p:spPr>
      </p:pic>
    </p:spTree>
    <p:extLst>
      <p:ext uri="{BB962C8B-B14F-4D97-AF65-F5344CB8AC3E}">
        <p14:creationId xmlns:p14="http://schemas.microsoft.com/office/powerpoint/2010/main" val="163699505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8" name="Title 7"/>
          <p:cNvSpPr>
            <a:spLocks noGrp="1"/>
          </p:cNvSpPr>
          <p:nvPr>
            <p:ph type="title"/>
          </p:nvPr>
        </p:nvSpPr>
        <p:spPr>
          <a:xfrm>
            <a:off x="311700" y="285750"/>
            <a:ext cx="8520600" cy="572700"/>
          </a:xfrm>
        </p:spPr>
        <p:txBody>
          <a:bodyPr/>
          <a:lstStyle/>
          <a:p>
            <a:pPr algn="l">
              <a:defRPr/>
            </a:pPr>
            <a:r>
              <a:rPr lang="en-US" b="1" dirty="0" smtClean="0">
                <a:solidFill>
                  <a:schemeClr val="tx1"/>
                </a:solidFill>
                <a:effectLst>
                  <a:outerShdw blurRad="38100" dist="38100" dir="2700000" algn="tl">
                    <a:srgbClr val="000000">
                      <a:alpha val="43137"/>
                    </a:srgbClr>
                  </a:outerShdw>
                </a:effectLst>
                <a:latin typeface="Georgia" panose="02040502050405020303" pitchFamily="18" charset="0"/>
              </a:rPr>
              <a:t>Objectives</a:t>
            </a:r>
            <a:r>
              <a:rPr lang="en-US" b="1" dirty="0" smtClean="0">
                <a:solidFill>
                  <a:schemeClr val="tx1"/>
                </a:solidFill>
                <a:effectLst>
                  <a:outerShdw blurRad="38100" dist="38100" dir="2700000" algn="tl">
                    <a:srgbClr val="000000">
                      <a:alpha val="43137"/>
                    </a:srgbClr>
                  </a:outerShdw>
                </a:effectLst>
              </a:rPr>
              <a:t>	</a:t>
            </a:r>
            <a:endParaRPr lang="en-US" b="1" dirty="0">
              <a:solidFill>
                <a:schemeClr val="tx1"/>
              </a:solidFill>
              <a:effectLst>
                <a:outerShdw blurRad="38100" dist="38100" dir="2700000" algn="tl">
                  <a:srgbClr val="000000">
                    <a:alpha val="43137"/>
                  </a:srgbClr>
                </a:outerShdw>
              </a:effectLst>
            </a:endParaRPr>
          </a:p>
        </p:txBody>
      </p:sp>
      <p:pic>
        <p:nvPicPr>
          <p:cNvPr id="4" name="Picture 4" descr="L_MDA_4c"/>
          <p:cNvPicPr>
            <a:picLocks noChangeAspect="1" noChangeArrowheads="1"/>
          </p:cNvPicPr>
          <p:nvPr/>
        </p:nvPicPr>
        <p:blipFill>
          <a:blip r:embed="rId3"/>
          <a:srcRect/>
          <a:stretch>
            <a:fillRect/>
          </a:stretch>
        </p:blipFill>
        <p:spPr bwMode="auto">
          <a:xfrm>
            <a:off x="7501612" y="252060"/>
            <a:ext cx="640080" cy="640080"/>
          </a:xfrm>
          <a:prstGeom prst="rect">
            <a:avLst/>
          </a:prstGeom>
          <a:noFill/>
          <a:ln w="9525">
            <a:noFill/>
            <a:miter lim="800000"/>
            <a:headEnd/>
            <a:tailEnd/>
          </a:ln>
        </p:spPr>
      </p:pic>
      <p:sp>
        <p:nvSpPr>
          <p:cNvPr id="6" name="Text Placeholder 5"/>
          <p:cNvSpPr>
            <a:spLocks noGrp="1"/>
          </p:cNvSpPr>
          <p:nvPr>
            <p:ph type="body" idx="1"/>
          </p:nvPr>
        </p:nvSpPr>
        <p:spPr>
          <a:xfrm>
            <a:off x="457200" y="1047750"/>
            <a:ext cx="8520600" cy="3416400"/>
          </a:xfrm>
          <a:noFill/>
          <a:ln>
            <a:noFill/>
          </a:ln>
        </p:spPr>
        <p:txBody>
          <a:bodyPr/>
          <a:lstStyle/>
          <a:p>
            <a:pPr marL="285750" indent="-285750">
              <a:spcAft>
                <a:spcPts val="600"/>
              </a:spcAft>
              <a:buFont typeface="Wingdings" panose="05000000000000000000" pitchFamily="2" charset="2"/>
              <a:buChar char="Ø"/>
            </a:pPr>
            <a:r>
              <a:rPr lang="en-US" sz="1600" dirty="0">
                <a:solidFill>
                  <a:schemeClr val="tx1"/>
                </a:solidFill>
                <a:latin typeface="Georgia" panose="02040502050405020303" pitchFamily="18" charset="0"/>
              </a:rPr>
              <a:t>What is an outbreak ?</a:t>
            </a:r>
          </a:p>
          <a:p>
            <a:pPr marL="285750"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How do we make the connections?</a:t>
            </a:r>
          </a:p>
          <a:p>
            <a:pPr marL="285750"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Outbreak Investigation Process</a:t>
            </a:r>
          </a:p>
          <a:p>
            <a:pPr marL="285750"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How this may affect you</a:t>
            </a:r>
          </a:p>
          <a:p>
            <a:pPr marL="285750"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The Investigation </a:t>
            </a:r>
          </a:p>
          <a:p>
            <a:pPr marL="1085850" lvl="1"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Interviews with persons reportedly ill</a:t>
            </a:r>
          </a:p>
          <a:p>
            <a:pPr marL="1085850" lvl="1"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Interviews with responsible parties</a:t>
            </a:r>
          </a:p>
          <a:p>
            <a:pPr marL="1085850" lvl="1"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Review of records</a:t>
            </a:r>
          </a:p>
          <a:p>
            <a:pPr marL="1085850" lvl="1"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Environmental and Product Sampling</a:t>
            </a:r>
          </a:p>
          <a:p>
            <a:pPr marL="1085850" lvl="1"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Types of Sampling</a:t>
            </a:r>
          </a:p>
          <a:p>
            <a:pPr marL="285750"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Preparing for the Investigation </a:t>
            </a:r>
          </a:p>
          <a:p>
            <a:pPr marL="285750" indent="-2857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Examples of Outbreaks - Discussion</a:t>
            </a:r>
            <a:endParaRPr lang="en-US" dirty="0">
              <a:solidFill>
                <a:schemeClr val="tx1"/>
              </a:solidFill>
            </a:endParaRPr>
          </a:p>
        </p:txBody>
      </p:sp>
    </p:spTree>
    <p:extLst>
      <p:ext uri="{BB962C8B-B14F-4D97-AF65-F5344CB8AC3E}">
        <p14:creationId xmlns:p14="http://schemas.microsoft.com/office/powerpoint/2010/main" val="3965188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8" name="Title 7"/>
          <p:cNvSpPr>
            <a:spLocks noGrp="1"/>
          </p:cNvSpPr>
          <p:nvPr>
            <p:ph type="title"/>
          </p:nvPr>
        </p:nvSpPr>
        <p:spPr>
          <a:xfrm>
            <a:off x="311700" y="285750"/>
            <a:ext cx="8520600" cy="572700"/>
          </a:xfrm>
        </p:spPr>
        <p:txBody>
          <a:bodyPr/>
          <a:lstStyle/>
          <a:p>
            <a:pPr algn="l">
              <a:defRPr/>
            </a:pPr>
            <a:r>
              <a:rPr lang="en-US" b="1" dirty="0" smtClean="0">
                <a:solidFill>
                  <a:schemeClr val="tx1"/>
                </a:solidFill>
                <a:effectLst>
                  <a:outerShdw blurRad="38100" dist="38100" dir="2700000" algn="tl">
                    <a:srgbClr val="000000">
                      <a:alpha val="43137"/>
                    </a:srgbClr>
                  </a:outerShdw>
                </a:effectLst>
                <a:latin typeface="Georgia" panose="02040502050405020303" pitchFamily="18" charset="0"/>
              </a:rPr>
              <a:t>What is an Outbreak </a:t>
            </a:r>
            <a:r>
              <a:rPr lang="en-US" b="1" dirty="0" smtClean="0">
                <a:solidFill>
                  <a:schemeClr val="tx1"/>
                </a:solidFill>
                <a:effectLst>
                  <a:outerShdw blurRad="38100" dist="38100" dir="2700000" algn="tl">
                    <a:srgbClr val="000000">
                      <a:alpha val="43137"/>
                    </a:srgbClr>
                  </a:outerShdw>
                </a:effectLst>
              </a:rPr>
              <a:t>	</a:t>
            </a:r>
            <a:endParaRPr lang="en-US" b="1" dirty="0">
              <a:solidFill>
                <a:schemeClr val="tx1"/>
              </a:solidFill>
              <a:effectLst>
                <a:outerShdw blurRad="38100" dist="38100" dir="2700000" algn="tl">
                  <a:srgbClr val="000000">
                    <a:alpha val="43137"/>
                  </a:srgbClr>
                </a:outerShdw>
              </a:effectLst>
            </a:endParaRPr>
          </a:p>
        </p:txBody>
      </p:sp>
      <p:sp>
        <p:nvSpPr>
          <p:cNvPr id="69" name="Shape 69"/>
          <p:cNvSpPr txBox="1">
            <a:spLocks noGrp="1"/>
          </p:cNvSpPr>
          <p:nvPr>
            <p:ph type="body" idx="1"/>
          </p:nvPr>
        </p:nvSpPr>
        <p:spPr>
          <a:xfrm>
            <a:off x="495352" y="1261622"/>
            <a:ext cx="7620000" cy="3747004"/>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2 </a:t>
            </a:r>
            <a:r>
              <a:rPr lang="en-US" dirty="0">
                <a:solidFill>
                  <a:schemeClr val="tx1"/>
                </a:solidFill>
                <a:latin typeface="Georgia" panose="02040502050405020303" pitchFamily="18" charset="0"/>
              </a:rPr>
              <a:t>or more </a:t>
            </a:r>
            <a:r>
              <a:rPr lang="en-US" dirty="0" smtClean="0">
                <a:solidFill>
                  <a:schemeClr val="tx1"/>
                </a:solidFill>
                <a:latin typeface="Georgia" panose="02040502050405020303" pitchFamily="18" charset="0"/>
              </a:rPr>
              <a:t>persons (not in the same family) </a:t>
            </a:r>
            <a:r>
              <a:rPr lang="en-US" dirty="0">
                <a:solidFill>
                  <a:schemeClr val="tx1"/>
                </a:solidFill>
                <a:latin typeface="Georgia" panose="02040502050405020303" pitchFamily="18" charset="0"/>
              </a:rPr>
              <a:t>report illness they suspect was caused by one of </a:t>
            </a:r>
            <a:r>
              <a:rPr lang="en-US" dirty="0" smtClean="0">
                <a:solidFill>
                  <a:schemeClr val="tx1"/>
                </a:solidFill>
                <a:latin typeface="Georgia" panose="02040502050405020303" pitchFamily="18" charset="0"/>
              </a:rPr>
              <a:t>the consumption of a food product</a:t>
            </a:r>
            <a:endParaRPr lang="en-US" dirty="0">
              <a:solidFill>
                <a:schemeClr val="tx1"/>
              </a:solidFill>
              <a:latin typeface="Georgia" panose="02040502050405020303" pitchFamily="18" charset="0"/>
            </a:endParaRP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Cases may be reported by a Doctor, laboratory analysis of clinical samples, or an individual, or by surveillance programs</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Foodborne illnesses are reported </a:t>
            </a:r>
            <a:r>
              <a:rPr lang="en-US" dirty="0">
                <a:solidFill>
                  <a:schemeClr val="tx1"/>
                </a:solidFill>
                <a:latin typeface="Georgia" panose="02040502050405020303" pitchFamily="18" charset="0"/>
              </a:rPr>
              <a:t>to Health Department </a:t>
            </a:r>
            <a:endParaRPr lang="en-US" dirty="0" smtClean="0">
              <a:solidFill>
                <a:schemeClr val="tx1"/>
              </a:solidFill>
              <a:latin typeface="Georgia" panose="02040502050405020303" pitchFamily="18" charset="0"/>
            </a:endParaRP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Resulting cluster </a:t>
            </a:r>
            <a:r>
              <a:rPr lang="en-US" dirty="0">
                <a:solidFill>
                  <a:schemeClr val="tx1"/>
                </a:solidFill>
                <a:latin typeface="Georgia" panose="02040502050405020303" pitchFamily="18" charset="0"/>
              </a:rPr>
              <a:t>of illnesses caused by the same </a:t>
            </a:r>
            <a:r>
              <a:rPr lang="en-US" dirty="0" smtClean="0">
                <a:solidFill>
                  <a:schemeClr val="tx1"/>
                </a:solidFill>
                <a:latin typeface="Georgia" panose="02040502050405020303" pitchFamily="18" charset="0"/>
              </a:rPr>
              <a:t>pathogen will initiate a response and investigation </a:t>
            </a:r>
          </a:p>
          <a:p>
            <a:pPr marL="285750" indent="-285750">
              <a:spcAft>
                <a:spcPts val="0"/>
              </a:spcAft>
              <a:buClr>
                <a:srgbClr val="595959"/>
              </a:buClr>
              <a:buFont typeface="Wingdings" panose="05000000000000000000" pitchFamily="2" charset="2"/>
              <a:buChar char="Ø"/>
              <a:defRPr/>
            </a:pPr>
            <a:endParaRPr lang="en-US" sz="1400" dirty="0">
              <a:solidFill>
                <a:srgbClr val="595959"/>
              </a:solidFill>
            </a:endParaRPr>
          </a:p>
          <a:p>
            <a:pPr marL="285750" indent="-285750">
              <a:spcAft>
                <a:spcPts val="0"/>
              </a:spcAft>
              <a:buClr>
                <a:srgbClr val="595959"/>
              </a:buClr>
              <a:buFont typeface="Wingdings" panose="05000000000000000000" pitchFamily="2" charset="2"/>
              <a:buChar char="Ø"/>
              <a:defRPr/>
            </a:pPr>
            <a:endParaRPr lang="en-US" sz="1400" dirty="0" smtClean="0">
              <a:solidFill>
                <a:srgbClr val="595959"/>
              </a:solidFill>
            </a:endParaRPr>
          </a:p>
        </p:txBody>
      </p:sp>
      <p:pic>
        <p:nvPicPr>
          <p:cNvPr id="4" name="Picture 4" descr="L_MDA_4c"/>
          <p:cNvPicPr>
            <a:picLocks noChangeAspect="1" noChangeArrowheads="1"/>
          </p:cNvPicPr>
          <p:nvPr/>
        </p:nvPicPr>
        <p:blipFill>
          <a:blip r:embed="rId3"/>
          <a:srcRect/>
          <a:stretch>
            <a:fillRect/>
          </a:stretch>
        </p:blipFill>
        <p:spPr bwMode="auto">
          <a:xfrm>
            <a:off x="7543800" y="277586"/>
            <a:ext cx="640080" cy="640080"/>
          </a:xfrm>
          <a:prstGeom prst="rect">
            <a:avLst/>
          </a:prstGeom>
          <a:noFill/>
          <a:ln w="9525">
            <a:noFill/>
            <a:miter lim="800000"/>
            <a:headEnd/>
            <a:tailEnd/>
          </a:ln>
        </p:spPr>
      </p:pic>
    </p:spTree>
    <p:extLst>
      <p:ext uri="{BB962C8B-B14F-4D97-AF65-F5344CB8AC3E}">
        <p14:creationId xmlns:p14="http://schemas.microsoft.com/office/powerpoint/2010/main" val="342687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rPr>
              <a:t>Other situations that may triggers an investigation</a:t>
            </a:r>
            <a:endParaRPr lang="en-US" sz="2400"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Routine or surveillance sampling conducted by local, state or federal agencies</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Samples collected by other states or federal agencies in response to an ongoing outbreak  </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Quality/Safety testing by customers</a:t>
            </a:r>
          </a:p>
          <a:p>
            <a:pPr marL="285750" indent="-285750">
              <a:buFont typeface="Wingdings" panose="05000000000000000000" pitchFamily="2" charset="2"/>
              <a:buChar char="Ø"/>
            </a:pPr>
            <a:endParaRPr lang="en-US" dirty="0">
              <a:solidFill>
                <a:schemeClr val="tx1"/>
              </a:solidFill>
              <a:latin typeface="Georgia" panose="02040502050405020303" pitchFamily="18" charset="0"/>
            </a:endParaRPr>
          </a:p>
        </p:txBody>
      </p:sp>
      <p:pic>
        <p:nvPicPr>
          <p:cNvPr id="4" name="Picture 4" descr="L_MDA_4c"/>
          <p:cNvPicPr>
            <a:picLocks noChangeAspect="1" noChangeArrowheads="1"/>
          </p:cNvPicPr>
          <p:nvPr/>
        </p:nvPicPr>
        <p:blipFill>
          <a:blip r:embed="rId2"/>
          <a:srcRect/>
          <a:stretch>
            <a:fillRect/>
          </a:stretch>
        </p:blipFill>
        <p:spPr bwMode="auto">
          <a:xfrm>
            <a:off x="7543800" y="277586"/>
            <a:ext cx="640080" cy="640080"/>
          </a:xfrm>
          <a:prstGeom prst="rect">
            <a:avLst/>
          </a:prstGeom>
          <a:noFill/>
          <a:ln w="9525">
            <a:noFill/>
            <a:miter lim="800000"/>
            <a:headEnd/>
            <a:tailEnd/>
          </a:ln>
        </p:spPr>
      </p:pic>
    </p:spTree>
    <p:extLst>
      <p:ext uri="{BB962C8B-B14F-4D97-AF65-F5344CB8AC3E}">
        <p14:creationId xmlns:p14="http://schemas.microsoft.com/office/powerpoint/2010/main" val="396077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Georgia" panose="02040502050405020303" pitchFamily="18" charset="0"/>
              </a:rPr>
              <a:t>How do we make the connection?</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85750" lvl="1" indent="-285750">
              <a:buFont typeface="Wingdings" panose="05000000000000000000" pitchFamily="2" charset="2"/>
              <a:buChar char="Ø"/>
            </a:pPr>
            <a:r>
              <a:rPr lang="en-US" sz="1600" dirty="0">
                <a:solidFill>
                  <a:schemeClr val="tx1"/>
                </a:solidFill>
                <a:latin typeface="Georgia" panose="02040502050405020303" pitchFamily="18" charset="0"/>
              </a:rPr>
              <a:t>Current lab technology </a:t>
            </a:r>
            <a:r>
              <a:rPr lang="en-US" sz="1600" dirty="0" smtClean="0">
                <a:solidFill>
                  <a:schemeClr val="tx1"/>
                </a:solidFill>
                <a:latin typeface="Georgia" panose="02040502050405020303" pitchFamily="18" charset="0"/>
              </a:rPr>
              <a:t>can identify </a:t>
            </a:r>
            <a:r>
              <a:rPr lang="en-US" sz="1600" dirty="0">
                <a:solidFill>
                  <a:schemeClr val="tx1"/>
                </a:solidFill>
                <a:latin typeface="Georgia" panose="02040502050405020303" pitchFamily="18" charset="0"/>
              </a:rPr>
              <a:t>pathogens by </a:t>
            </a:r>
            <a:r>
              <a:rPr lang="en-US" sz="1600" dirty="0" smtClean="0">
                <a:solidFill>
                  <a:schemeClr val="tx1"/>
                </a:solidFill>
                <a:latin typeface="Georgia" panose="02040502050405020303" pitchFamily="18" charset="0"/>
              </a:rPr>
              <a:t>genetic molecular </a:t>
            </a:r>
            <a:r>
              <a:rPr lang="en-US" sz="1600" dirty="0">
                <a:solidFill>
                  <a:schemeClr val="tx1"/>
                </a:solidFill>
                <a:latin typeface="Georgia" panose="02040502050405020303" pitchFamily="18" charset="0"/>
              </a:rPr>
              <a:t>typing </a:t>
            </a:r>
            <a:r>
              <a:rPr lang="en-US" sz="1600" b="1" dirty="0" smtClean="0">
                <a:solidFill>
                  <a:schemeClr val="tx1"/>
                </a:solidFill>
                <a:latin typeface="Georgia" panose="02040502050405020303" pitchFamily="18" charset="0"/>
              </a:rPr>
              <a:t>Pulse Field Gel Electrophoresis </a:t>
            </a:r>
            <a:r>
              <a:rPr lang="en-US" sz="1600" dirty="0" smtClean="0">
                <a:solidFill>
                  <a:schemeClr val="tx1"/>
                </a:solidFill>
                <a:latin typeface="Georgia" panose="02040502050405020303" pitchFamily="18" charset="0"/>
              </a:rPr>
              <a:t>(PFGE</a:t>
            </a:r>
            <a:r>
              <a:rPr lang="en-US" sz="1600" dirty="0">
                <a:solidFill>
                  <a:schemeClr val="tx1"/>
                </a:solidFill>
                <a:latin typeface="Georgia" panose="02040502050405020303" pitchFamily="18" charset="0"/>
              </a:rPr>
              <a:t>) or </a:t>
            </a:r>
            <a:r>
              <a:rPr lang="en-US" sz="1600" b="1" dirty="0">
                <a:solidFill>
                  <a:schemeClr val="tx1"/>
                </a:solidFill>
                <a:latin typeface="Georgia" panose="02040502050405020303" pitchFamily="18" charset="0"/>
              </a:rPr>
              <a:t>Whole genome sequencing</a:t>
            </a:r>
            <a:r>
              <a:rPr lang="en-US" sz="1600" dirty="0">
                <a:solidFill>
                  <a:schemeClr val="tx1"/>
                </a:solidFill>
                <a:latin typeface="Georgia" panose="02040502050405020303" pitchFamily="18" charset="0"/>
              </a:rPr>
              <a:t>  (WGS)</a:t>
            </a:r>
          </a:p>
          <a:p>
            <a:pPr marL="285750" indent="-285750">
              <a:buFont typeface="Wingdings" panose="05000000000000000000" pitchFamily="2" charset="2"/>
              <a:buChar char="Ø"/>
            </a:pPr>
            <a:r>
              <a:rPr lang="en-US" sz="1600" b="1" dirty="0" smtClean="0">
                <a:solidFill>
                  <a:schemeClr val="tx1"/>
                </a:solidFill>
                <a:latin typeface="Georgia" panose="02040502050405020303" pitchFamily="18" charset="0"/>
              </a:rPr>
              <a:t>“</a:t>
            </a:r>
            <a:r>
              <a:rPr lang="en-US" sz="1600" b="1" dirty="0">
                <a:solidFill>
                  <a:schemeClr val="tx1"/>
                </a:solidFill>
                <a:latin typeface="Georgia" panose="02040502050405020303" pitchFamily="18" charset="0"/>
              </a:rPr>
              <a:t>PFGE is like comparing 2 books based on the length of the chapters, WGS is like comparing the books letter by letter</a:t>
            </a:r>
            <a:r>
              <a:rPr lang="en-US" sz="1600" b="1" dirty="0" smtClean="0">
                <a:solidFill>
                  <a:schemeClr val="tx1"/>
                </a:solidFill>
                <a:latin typeface="Georgia" panose="02040502050405020303" pitchFamily="18" charset="0"/>
              </a:rPr>
              <a:t>”</a:t>
            </a:r>
            <a:r>
              <a:rPr lang="en-US" sz="1600" dirty="0" smtClean="0">
                <a:solidFill>
                  <a:schemeClr val="tx1"/>
                </a:solidFill>
                <a:latin typeface="Georgia" panose="02040502050405020303" pitchFamily="18" charset="0"/>
              </a:rPr>
              <a:t> </a:t>
            </a:r>
            <a:endParaRPr lang="en-US" sz="1600" dirty="0">
              <a:solidFill>
                <a:schemeClr val="tx1"/>
              </a:solidFill>
              <a:latin typeface="Georgia" panose="02040502050405020303" pitchFamily="18" charset="0"/>
            </a:endParaRPr>
          </a:p>
          <a:p>
            <a:pPr marL="285750" lvl="1" indent="-285750">
              <a:buFont typeface="Wingdings" panose="05000000000000000000" pitchFamily="2" charset="2"/>
              <a:buChar char="Ø"/>
            </a:pPr>
            <a:r>
              <a:rPr lang="en-US" sz="1600" dirty="0">
                <a:solidFill>
                  <a:schemeClr val="tx1"/>
                </a:solidFill>
                <a:latin typeface="Georgia" panose="02040502050405020303" pitchFamily="18" charset="0"/>
              </a:rPr>
              <a:t>WGS identifies the complete </a:t>
            </a:r>
            <a:r>
              <a:rPr lang="en-US" sz="1600" b="1" dirty="0">
                <a:solidFill>
                  <a:schemeClr val="tx1"/>
                </a:solidFill>
                <a:latin typeface="Georgia" panose="02040502050405020303" pitchFamily="18" charset="0"/>
              </a:rPr>
              <a:t>DNA</a:t>
            </a:r>
            <a:r>
              <a:rPr lang="en-US" sz="1600" dirty="0">
                <a:solidFill>
                  <a:schemeClr val="tx1"/>
                </a:solidFill>
                <a:latin typeface="Georgia" panose="02040502050405020303" pitchFamily="18" charset="0"/>
              </a:rPr>
              <a:t> </a:t>
            </a:r>
            <a:r>
              <a:rPr lang="en-US" sz="1600" b="1" dirty="0">
                <a:solidFill>
                  <a:schemeClr val="tx1"/>
                </a:solidFill>
                <a:latin typeface="Georgia" panose="02040502050405020303" pitchFamily="18" charset="0"/>
              </a:rPr>
              <a:t>sequence</a:t>
            </a:r>
            <a:r>
              <a:rPr lang="en-US" sz="1600" dirty="0">
                <a:solidFill>
                  <a:schemeClr val="tx1"/>
                </a:solidFill>
                <a:latin typeface="Georgia" panose="02040502050405020303" pitchFamily="18" charset="0"/>
              </a:rPr>
              <a:t> of an organism's </a:t>
            </a:r>
            <a:r>
              <a:rPr lang="en-US" sz="1600" b="1" dirty="0">
                <a:solidFill>
                  <a:schemeClr val="tx1"/>
                </a:solidFill>
                <a:latin typeface="Georgia" panose="02040502050405020303" pitchFamily="18" charset="0"/>
              </a:rPr>
              <a:t>genome                            </a:t>
            </a:r>
            <a:r>
              <a:rPr lang="en-US" sz="1600" dirty="0">
                <a:solidFill>
                  <a:schemeClr val="tx1"/>
                </a:solidFill>
                <a:latin typeface="Georgia" panose="02040502050405020303" pitchFamily="18" charset="0"/>
              </a:rPr>
              <a:t> not just Salmonella Newport but Salmonella Newport 10 or 61                                                     </a:t>
            </a:r>
            <a:r>
              <a:rPr lang="en-US" sz="1600" dirty="0" smtClean="0">
                <a:solidFill>
                  <a:schemeClr val="tx1"/>
                </a:solidFill>
                <a:latin typeface="Georgia" panose="02040502050405020303" pitchFamily="18" charset="0"/>
              </a:rPr>
              <a:t>not just </a:t>
            </a:r>
            <a:r>
              <a:rPr lang="en-US" sz="1600" dirty="0" err="1" smtClean="0">
                <a:solidFill>
                  <a:schemeClr val="tx1"/>
                </a:solidFill>
                <a:latin typeface="Georgia" panose="02040502050405020303" pitchFamily="18" charset="0"/>
              </a:rPr>
              <a:t>Listeria</a:t>
            </a:r>
            <a:r>
              <a:rPr lang="en-US" sz="1600" dirty="0" smtClean="0">
                <a:solidFill>
                  <a:schemeClr val="tx1"/>
                </a:solidFill>
                <a:latin typeface="Georgia" panose="02040502050405020303" pitchFamily="18" charset="0"/>
              </a:rPr>
              <a:t> </a:t>
            </a:r>
            <a:r>
              <a:rPr lang="en-US" sz="1600" dirty="0">
                <a:solidFill>
                  <a:schemeClr val="tx1"/>
                </a:solidFill>
                <a:latin typeface="Georgia" panose="02040502050405020303" pitchFamily="18" charset="0"/>
              </a:rPr>
              <a:t>monocytogenes but Listeria monocytogenes 1/2a, 1/2b, 1/2c, and 4b.   </a:t>
            </a:r>
          </a:p>
          <a:p>
            <a:pPr marL="285750" lvl="1" indent="-285750">
              <a:buFont typeface="Wingdings" panose="05000000000000000000" pitchFamily="2" charset="2"/>
              <a:buChar char="Ø"/>
            </a:pPr>
            <a:r>
              <a:rPr lang="en-US" sz="1600" dirty="0" smtClean="0">
                <a:solidFill>
                  <a:schemeClr val="tx1"/>
                </a:solidFill>
                <a:latin typeface="Georgia" panose="02040502050405020303" pitchFamily="18" charset="0"/>
              </a:rPr>
              <a:t>Whole </a:t>
            </a:r>
            <a:r>
              <a:rPr lang="en-US" sz="1600" dirty="0">
                <a:solidFill>
                  <a:schemeClr val="tx1"/>
                </a:solidFill>
                <a:latin typeface="Georgia" panose="02040502050405020303" pitchFamily="18" charset="0"/>
              </a:rPr>
              <a:t>genome sequencing can further pin point the pathogen that caused </a:t>
            </a:r>
            <a:r>
              <a:rPr lang="en-US" sz="1600" dirty="0" smtClean="0">
                <a:solidFill>
                  <a:schemeClr val="tx1"/>
                </a:solidFill>
                <a:latin typeface="Georgia" panose="02040502050405020303" pitchFamily="18" charset="0"/>
              </a:rPr>
              <a:t>illnesses and can also be identified in an environmental sample or food product to connect cases </a:t>
            </a:r>
            <a:r>
              <a:rPr lang="en-US" sz="1600" dirty="0">
                <a:solidFill>
                  <a:schemeClr val="tx1"/>
                </a:solidFill>
                <a:latin typeface="Georgia" panose="02040502050405020303" pitchFamily="18" charset="0"/>
              </a:rPr>
              <a:t>across the state or </a:t>
            </a:r>
            <a:r>
              <a:rPr lang="en-US" sz="1600" dirty="0" smtClean="0">
                <a:solidFill>
                  <a:schemeClr val="tx1"/>
                </a:solidFill>
                <a:latin typeface="Georgia" panose="02040502050405020303" pitchFamily="18" charset="0"/>
              </a:rPr>
              <a:t>nation. </a:t>
            </a:r>
            <a:endParaRPr lang="en-US" sz="1600" dirty="0">
              <a:solidFill>
                <a:schemeClr val="tx1"/>
              </a:solidFill>
              <a:latin typeface="Georgia" panose="02040502050405020303" pitchFamily="18" charset="0"/>
            </a:endParaRPr>
          </a:p>
          <a:p>
            <a:endParaRPr lang="en-US" dirty="0"/>
          </a:p>
        </p:txBody>
      </p:sp>
      <p:pic>
        <p:nvPicPr>
          <p:cNvPr id="4" name="Picture 4" descr="L_MDA_4c"/>
          <p:cNvPicPr>
            <a:picLocks noChangeAspect="1" noChangeArrowheads="1"/>
          </p:cNvPicPr>
          <p:nvPr/>
        </p:nvPicPr>
        <p:blipFill>
          <a:blip r:embed="rId2"/>
          <a:srcRect/>
          <a:stretch>
            <a:fillRect/>
          </a:stretch>
        </p:blipFill>
        <p:spPr bwMode="auto">
          <a:xfrm>
            <a:off x="7543800" y="277586"/>
            <a:ext cx="640080" cy="640080"/>
          </a:xfrm>
          <a:prstGeom prst="rect">
            <a:avLst/>
          </a:prstGeom>
          <a:noFill/>
          <a:ln w="9525">
            <a:noFill/>
            <a:miter lim="800000"/>
            <a:headEnd/>
            <a:tailEnd/>
          </a:ln>
        </p:spPr>
      </p:pic>
    </p:spTree>
    <p:extLst>
      <p:ext uri="{BB962C8B-B14F-4D97-AF65-F5344CB8AC3E}">
        <p14:creationId xmlns:p14="http://schemas.microsoft.com/office/powerpoint/2010/main" val="428658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85750"/>
            <a:ext cx="8520600" cy="572700"/>
          </a:xfrm>
        </p:spPr>
        <p:txBody>
          <a:bodyPr/>
          <a:lstStyle/>
          <a:p>
            <a:pPr algn="l"/>
            <a:r>
              <a:rPr lang="en-US" b="1" dirty="0" smtClean="0">
                <a:effectLst>
                  <a:outerShdw blurRad="38100" dist="38100" dir="2700000" algn="tl">
                    <a:srgbClr val="000000">
                      <a:alpha val="43137"/>
                    </a:srgbClr>
                  </a:outerShdw>
                </a:effectLst>
                <a:latin typeface="Georgia" panose="02040502050405020303" pitchFamily="18" charset="0"/>
              </a:rPr>
              <a:t>Outbreak Investigation Process </a:t>
            </a:r>
            <a:endParaRPr lang="en-US" sz="2400"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a:xfrm>
            <a:off x="331852" y="1115365"/>
            <a:ext cx="8609822" cy="3416400"/>
          </a:xfrm>
        </p:spPr>
        <p:txBody>
          <a:bodyPr/>
          <a:lstStyle/>
          <a:p>
            <a:pPr marL="171450" indent="-171450">
              <a:lnSpc>
                <a:spcPct val="100000"/>
              </a:lnSpc>
              <a:spcAft>
                <a:spcPts val="600"/>
              </a:spcAft>
              <a:buFont typeface="Wingdings" panose="05000000000000000000" pitchFamily="2" charset="2"/>
              <a:buChar char="Ø"/>
            </a:pPr>
            <a:r>
              <a:rPr lang="en-US" sz="1600" dirty="0">
                <a:solidFill>
                  <a:schemeClr val="tx1"/>
                </a:solidFill>
                <a:latin typeface="Georgia" panose="02040502050405020303" pitchFamily="18" charset="0"/>
              </a:rPr>
              <a:t>Questionnaires administered to </a:t>
            </a:r>
            <a:r>
              <a:rPr lang="en-US" sz="1600" dirty="0" smtClean="0">
                <a:solidFill>
                  <a:schemeClr val="tx1"/>
                </a:solidFill>
                <a:latin typeface="Georgia" panose="02040502050405020303" pitchFamily="18" charset="0"/>
              </a:rPr>
              <a:t>outbreak cases to try to </a:t>
            </a:r>
            <a:r>
              <a:rPr lang="en-US" sz="1600" dirty="0">
                <a:solidFill>
                  <a:schemeClr val="tx1"/>
                </a:solidFill>
                <a:latin typeface="Georgia" panose="02040502050405020303" pitchFamily="18" charset="0"/>
              </a:rPr>
              <a:t>identify </a:t>
            </a:r>
            <a:endParaRPr lang="en-US" sz="1600" dirty="0" smtClean="0">
              <a:solidFill>
                <a:schemeClr val="tx1"/>
              </a:solidFill>
              <a:latin typeface="Georgia" panose="02040502050405020303" pitchFamily="18" charset="0"/>
            </a:endParaRPr>
          </a:p>
          <a:p>
            <a:pPr marL="742950" lvl="2" indent="-171450">
              <a:lnSpc>
                <a:spcPct val="100000"/>
              </a:lnSpc>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common </a:t>
            </a:r>
            <a:r>
              <a:rPr lang="en-US" sz="1600" dirty="0">
                <a:solidFill>
                  <a:schemeClr val="tx1"/>
                </a:solidFill>
                <a:latin typeface="Georgia" panose="02040502050405020303" pitchFamily="18" charset="0"/>
              </a:rPr>
              <a:t>food </a:t>
            </a:r>
            <a:r>
              <a:rPr lang="en-US" sz="1600" dirty="0" smtClean="0">
                <a:solidFill>
                  <a:schemeClr val="tx1"/>
                </a:solidFill>
                <a:latin typeface="Georgia" panose="02040502050405020303" pitchFamily="18" charset="0"/>
              </a:rPr>
              <a:t>consumption (type of food)</a:t>
            </a:r>
          </a:p>
          <a:p>
            <a:pPr marL="742950" lvl="2" indent="-171450">
              <a:lnSpc>
                <a:spcPct val="100000"/>
              </a:lnSpc>
              <a:spcAft>
                <a:spcPts val="600"/>
              </a:spcAft>
              <a:buFont typeface="Wingdings" panose="05000000000000000000" pitchFamily="2" charset="2"/>
              <a:buChar char="Ø"/>
            </a:pPr>
            <a:r>
              <a:rPr lang="en-US" sz="1600" dirty="0" smtClean="0">
                <a:solidFill>
                  <a:schemeClr val="tx1"/>
                </a:solidFill>
                <a:latin typeface="Georgia" panose="02040502050405020303" pitchFamily="18" charset="0"/>
              </a:rPr>
              <a:t>Common food source  </a:t>
            </a:r>
            <a:r>
              <a:rPr lang="en-US" sz="1600" dirty="0">
                <a:solidFill>
                  <a:schemeClr val="tx1"/>
                </a:solidFill>
                <a:latin typeface="Georgia" panose="02040502050405020303" pitchFamily="18" charset="0"/>
              </a:rPr>
              <a:t>(events, restaurants, retailers, </a:t>
            </a:r>
            <a:r>
              <a:rPr lang="en-US" sz="1600" dirty="0" smtClean="0">
                <a:solidFill>
                  <a:schemeClr val="tx1"/>
                </a:solidFill>
                <a:latin typeface="Georgia" panose="02040502050405020303" pitchFamily="18" charset="0"/>
              </a:rPr>
              <a:t>farmer’s markets, CSA, farm stands)</a:t>
            </a:r>
            <a:endParaRPr lang="en-US" sz="1600" dirty="0">
              <a:solidFill>
                <a:schemeClr val="tx1"/>
              </a:solidFill>
              <a:latin typeface="Georgia" panose="02040502050405020303" pitchFamily="18" charset="0"/>
            </a:endParaRPr>
          </a:p>
          <a:p>
            <a:pPr marL="171450" indent="-171450">
              <a:buFont typeface="Wingdings" panose="05000000000000000000" pitchFamily="2" charset="2"/>
              <a:buChar char="Ø"/>
            </a:pPr>
            <a:r>
              <a:rPr lang="en-US" sz="1600" dirty="0" smtClean="0">
                <a:solidFill>
                  <a:schemeClr val="tx1"/>
                </a:solidFill>
                <a:latin typeface="Georgia" panose="02040502050405020303" pitchFamily="18" charset="0"/>
              </a:rPr>
              <a:t>Investigations are conducted at restaurant</a:t>
            </a:r>
            <a:r>
              <a:rPr lang="en-US" sz="1600" dirty="0">
                <a:solidFill>
                  <a:schemeClr val="tx1"/>
                </a:solidFill>
                <a:latin typeface="Georgia" panose="02040502050405020303" pitchFamily="18" charset="0"/>
              </a:rPr>
              <a:t>, retailer, event </a:t>
            </a:r>
            <a:r>
              <a:rPr lang="en-US" sz="1600" dirty="0" smtClean="0">
                <a:solidFill>
                  <a:schemeClr val="tx1"/>
                </a:solidFill>
                <a:latin typeface="Georgia" panose="02040502050405020303" pitchFamily="18" charset="0"/>
              </a:rPr>
              <a:t>organizers to evaluate food safety practices (food source, proper </a:t>
            </a:r>
            <a:r>
              <a:rPr lang="en-US" sz="1600" dirty="0">
                <a:solidFill>
                  <a:schemeClr val="tx1"/>
                </a:solidFill>
                <a:latin typeface="Georgia" panose="02040502050405020303" pitchFamily="18" charset="0"/>
              </a:rPr>
              <a:t>holding temperatures, cooking, employee </a:t>
            </a:r>
            <a:r>
              <a:rPr lang="en-US" sz="1600" dirty="0" smtClean="0">
                <a:solidFill>
                  <a:schemeClr val="tx1"/>
                </a:solidFill>
                <a:latin typeface="Georgia" panose="02040502050405020303" pitchFamily="18" charset="0"/>
              </a:rPr>
              <a:t>hygiene, employee illness)</a:t>
            </a:r>
            <a:endParaRPr lang="en-US" sz="1600" dirty="0">
              <a:solidFill>
                <a:schemeClr val="tx1"/>
              </a:solidFill>
              <a:latin typeface="Georgia" panose="02040502050405020303" pitchFamily="18" charset="0"/>
            </a:endParaRPr>
          </a:p>
          <a:p>
            <a:pPr marL="171450" indent="-171450">
              <a:buFont typeface="Wingdings" panose="05000000000000000000" pitchFamily="2" charset="2"/>
              <a:buChar char="Ø"/>
            </a:pPr>
            <a:r>
              <a:rPr lang="en-US" sz="1600" dirty="0">
                <a:solidFill>
                  <a:schemeClr val="tx1"/>
                </a:solidFill>
                <a:latin typeface="Georgia" panose="02040502050405020303" pitchFamily="18" charset="0"/>
              </a:rPr>
              <a:t>Traceback investigation </a:t>
            </a:r>
            <a:r>
              <a:rPr lang="en-US" sz="1600" dirty="0" smtClean="0">
                <a:solidFill>
                  <a:schemeClr val="tx1"/>
                </a:solidFill>
                <a:latin typeface="Georgia" panose="02040502050405020303" pitchFamily="18" charset="0"/>
              </a:rPr>
              <a:t>to collect invoices, records documentation to </a:t>
            </a:r>
            <a:r>
              <a:rPr lang="en-US" sz="1600" dirty="0">
                <a:solidFill>
                  <a:schemeClr val="tx1"/>
                </a:solidFill>
                <a:latin typeface="Georgia" panose="02040502050405020303" pitchFamily="18" charset="0"/>
              </a:rPr>
              <a:t>determine the source of the implicated </a:t>
            </a:r>
            <a:r>
              <a:rPr lang="en-US" sz="1600" dirty="0" smtClean="0">
                <a:solidFill>
                  <a:schemeClr val="tx1"/>
                </a:solidFill>
                <a:latin typeface="Georgia" panose="02040502050405020303" pitchFamily="18" charset="0"/>
              </a:rPr>
              <a:t>food</a:t>
            </a:r>
            <a:endParaRPr lang="en-US" sz="1600" dirty="0">
              <a:solidFill>
                <a:schemeClr val="tx1"/>
              </a:solidFill>
              <a:latin typeface="Georgia" panose="02040502050405020303" pitchFamily="18" charset="0"/>
            </a:endParaRPr>
          </a:p>
          <a:p>
            <a:pPr marL="171450" indent="-171450">
              <a:buFont typeface="Wingdings" panose="05000000000000000000" pitchFamily="2" charset="2"/>
              <a:buChar char="Ø"/>
            </a:pPr>
            <a:r>
              <a:rPr lang="en-US" sz="1600" dirty="0" smtClean="0">
                <a:solidFill>
                  <a:schemeClr val="tx1"/>
                </a:solidFill>
                <a:latin typeface="Georgia" panose="02040502050405020303" pitchFamily="18" charset="0"/>
              </a:rPr>
              <a:t>Consumer </a:t>
            </a:r>
            <a:r>
              <a:rPr lang="en-US" sz="1600" dirty="0">
                <a:solidFill>
                  <a:schemeClr val="tx1"/>
                </a:solidFill>
                <a:latin typeface="Georgia" panose="02040502050405020303" pitchFamily="18" charset="0"/>
                <a:sym typeface="Symbol" panose="05050102010706020507" pitchFamily="18" charset="2"/>
              </a:rPr>
              <a:t> </a:t>
            </a:r>
            <a:r>
              <a:rPr lang="en-US" sz="1600" dirty="0" smtClean="0">
                <a:solidFill>
                  <a:schemeClr val="tx1"/>
                </a:solidFill>
                <a:latin typeface="Georgia" panose="02040502050405020303" pitchFamily="18" charset="0"/>
              </a:rPr>
              <a:t>Restaurant </a:t>
            </a:r>
            <a:r>
              <a:rPr lang="en-US" sz="1600" dirty="0">
                <a:solidFill>
                  <a:schemeClr val="tx1"/>
                </a:solidFill>
                <a:latin typeface="Georgia" panose="02040502050405020303" pitchFamily="18" charset="0"/>
                <a:sym typeface="Symbol" panose="05050102010706020507" pitchFamily="18" charset="2"/>
              </a:rPr>
              <a:t></a:t>
            </a:r>
            <a:r>
              <a:rPr lang="en-US" sz="1600" dirty="0" smtClean="0">
                <a:solidFill>
                  <a:schemeClr val="tx1"/>
                </a:solidFill>
                <a:latin typeface="Georgia" panose="02040502050405020303" pitchFamily="18" charset="0"/>
              </a:rPr>
              <a:t>Restaurant/Wholesale/Broker </a:t>
            </a:r>
            <a:r>
              <a:rPr lang="en-US" sz="1600" dirty="0" err="1" smtClean="0">
                <a:solidFill>
                  <a:schemeClr val="tx1"/>
                </a:solidFill>
                <a:latin typeface="Georgia" panose="02040502050405020303" pitchFamily="18" charset="0"/>
              </a:rPr>
              <a:t>Supplier</a:t>
            </a:r>
            <a:r>
              <a:rPr lang="en-US" sz="1600" dirty="0" err="1" smtClean="0">
                <a:solidFill>
                  <a:schemeClr val="tx1"/>
                </a:solidFill>
                <a:latin typeface="Georgia" panose="02040502050405020303" pitchFamily="18" charset="0"/>
                <a:sym typeface="Symbol" panose="05050102010706020507" pitchFamily="18" charset="2"/>
              </a:rPr>
              <a:t></a:t>
            </a:r>
            <a:r>
              <a:rPr lang="en-US" sz="1600" dirty="0" err="1">
                <a:solidFill>
                  <a:schemeClr val="tx1"/>
                </a:solidFill>
                <a:latin typeface="Georgia" panose="02040502050405020303" pitchFamily="18" charset="0"/>
              </a:rPr>
              <a:t>Produce</a:t>
            </a:r>
            <a:r>
              <a:rPr lang="en-US" sz="1600" dirty="0">
                <a:solidFill>
                  <a:schemeClr val="tx1"/>
                </a:solidFill>
                <a:latin typeface="Georgia" panose="02040502050405020303" pitchFamily="18" charset="0"/>
              </a:rPr>
              <a:t> Grower</a:t>
            </a:r>
          </a:p>
          <a:p>
            <a:pPr marL="285750" lvl="1" indent="-285750">
              <a:buFont typeface="Wingdings" panose="05000000000000000000" pitchFamily="2" charset="2"/>
              <a:buChar char="Ø"/>
            </a:pPr>
            <a:endParaRPr lang="en-US" sz="1100" dirty="0">
              <a:latin typeface="Georgia" panose="02040502050405020303" pitchFamily="18" charset="0"/>
            </a:endParaRPr>
          </a:p>
        </p:txBody>
      </p:sp>
      <p:sp>
        <p:nvSpPr>
          <p:cNvPr id="8" name="TextBox 7"/>
          <p:cNvSpPr txBox="1"/>
          <p:nvPr/>
        </p:nvSpPr>
        <p:spPr>
          <a:xfrm>
            <a:off x="8070923" y="4788680"/>
            <a:ext cx="870751" cy="230832"/>
          </a:xfrm>
          <a:prstGeom prst="rect">
            <a:avLst/>
          </a:prstGeom>
          <a:noFill/>
        </p:spPr>
        <p:txBody>
          <a:bodyPr wrap="none" rtlCol="0">
            <a:spAutoFit/>
          </a:bodyPr>
          <a:lstStyle/>
          <a:p>
            <a:r>
              <a:rPr lang="en-US" sz="900" dirty="0" smtClean="0">
                <a:solidFill>
                  <a:schemeClr val="bg1"/>
                </a:solidFill>
              </a:rPr>
              <a:t>Getty Images</a:t>
            </a:r>
            <a:endParaRPr lang="en-US" sz="900" dirty="0">
              <a:solidFill>
                <a:schemeClr val="bg1"/>
              </a:solidFill>
            </a:endParaRPr>
          </a:p>
        </p:txBody>
      </p:sp>
      <p:pic>
        <p:nvPicPr>
          <p:cNvPr id="5" name="Picture 4" descr="L_MDA_4c"/>
          <p:cNvPicPr>
            <a:picLocks noChangeAspect="1" noChangeArrowheads="1"/>
          </p:cNvPicPr>
          <p:nvPr/>
        </p:nvPicPr>
        <p:blipFill>
          <a:blip r:embed="rId3"/>
          <a:srcRect/>
          <a:stretch>
            <a:fillRect/>
          </a:stretch>
        </p:blipFill>
        <p:spPr bwMode="auto">
          <a:xfrm>
            <a:off x="7543800" y="277586"/>
            <a:ext cx="640080" cy="640080"/>
          </a:xfrm>
          <a:prstGeom prst="rect">
            <a:avLst/>
          </a:prstGeom>
          <a:noFill/>
          <a:ln w="9525">
            <a:noFill/>
            <a:miter lim="800000"/>
            <a:headEnd/>
            <a:tailEnd/>
          </a:ln>
        </p:spPr>
      </p:pic>
    </p:spTree>
    <p:extLst>
      <p:ext uri="{BB962C8B-B14F-4D97-AF65-F5344CB8AC3E}">
        <p14:creationId xmlns:p14="http://schemas.microsoft.com/office/powerpoint/2010/main" val="3978003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Georgia" panose="02040502050405020303" pitchFamily="18" charset="0"/>
              </a:rPr>
              <a:t>Goal of the Investigation</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Identify the root cause of the outbreak</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Ensure contaminated product is removed from distribution</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Prevent future outbreaks with lessons learned</a:t>
            </a:r>
          </a:p>
          <a:p>
            <a:pPr marL="285750" indent="-285750">
              <a:buFont typeface="Wingdings" panose="05000000000000000000" pitchFamily="2" charset="2"/>
              <a:buChar char="Ø"/>
            </a:pPr>
            <a:r>
              <a:rPr lang="en-US" dirty="0" smtClean="0">
                <a:solidFill>
                  <a:schemeClr val="tx1"/>
                </a:solidFill>
                <a:latin typeface="Georgia" panose="02040502050405020303" pitchFamily="18" charset="0"/>
              </a:rPr>
              <a:t>There can be regulatory repercussions for distributing adulterated food</a:t>
            </a:r>
            <a:endParaRPr lang="en-US" dirty="0">
              <a:solidFill>
                <a:schemeClr val="tx1"/>
              </a:solidFill>
              <a:latin typeface="Georgia" panose="02040502050405020303" pitchFamily="18" charset="0"/>
            </a:endParaRPr>
          </a:p>
          <a:p>
            <a:endParaRPr lang="en-US" dirty="0"/>
          </a:p>
        </p:txBody>
      </p:sp>
      <p:pic>
        <p:nvPicPr>
          <p:cNvPr id="6" name="Picture 4" descr="L_MDA_4c"/>
          <p:cNvPicPr>
            <a:picLocks noChangeAspect="1" noChangeArrowheads="1"/>
          </p:cNvPicPr>
          <p:nvPr/>
        </p:nvPicPr>
        <p:blipFill>
          <a:blip r:embed="rId2"/>
          <a:srcRect/>
          <a:stretch>
            <a:fillRect/>
          </a:stretch>
        </p:blipFill>
        <p:spPr bwMode="auto">
          <a:xfrm>
            <a:off x="7543800" y="277586"/>
            <a:ext cx="640080" cy="640080"/>
          </a:xfrm>
          <a:prstGeom prst="rect">
            <a:avLst/>
          </a:prstGeom>
          <a:noFill/>
          <a:ln w="9525">
            <a:noFill/>
            <a:miter lim="800000"/>
            <a:headEnd/>
            <a:tailEnd/>
          </a:ln>
        </p:spPr>
      </p:pic>
    </p:spTree>
    <p:extLst>
      <p:ext uri="{BB962C8B-B14F-4D97-AF65-F5344CB8AC3E}">
        <p14:creationId xmlns:p14="http://schemas.microsoft.com/office/powerpoint/2010/main" val="402439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Georgia" panose="02040502050405020303" pitchFamily="18" charset="0"/>
              </a:rPr>
              <a:t>How it may affect you</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3" name="Text Placeholder 2"/>
          <p:cNvSpPr>
            <a:spLocks noGrp="1"/>
          </p:cNvSpPr>
          <p:nvPr>
            <p:ph type="body" idx="1"/>
          </p:nvPr>
        </p:nvSpPr>
        <p:spPr/>
        <p:txBody>
          <a:bodyPr/>
          <a:lstStyle/>
          <a:p>
            <a:pPr marL="285750" indent="-285750">
              <a:buFont typeface="Wingdings" panose="05000000000000000000" pitchFamily="2" charset="2"/>
              <a:buChar char="Ø"/>
            </a:pPr>
            <a:r>
              <a:rPr lang="en-US" sz="1600" dirty="0">
                <a:solidFill>
                  <a:schemeClr val="tx1"/>
                </a:solidFill>
                <a:latin typeface="Georgia" panose="02040502050405020303" pitchFamily="18" charset="0"/>
              </a:rPr>
              <a:t>If a produce grower is implicated through the traceback process, an investigative team that may include MDA, MDH and FDA (if outbreak was interstate) will notify the farm and set up an onsite </a:t>
            </a:r>
            <a:r>
              <a:rPr lang="en-US" sz="1600" dirty="0" smtClean="0">
                <a:solidFill>
                  <a:schemeClr val="tx1"/>
                </a:solidFill>
                <a:latin typeface="Georgia" panose="02040502050405020303" pitchFamily="18" charset="0"/>
              </a:rPr>
              <a:t>visit</a:t>
            </a:r>
          </a:p>
          <a:p>
            <a:pPr marL="285750" indent="-285750">
              <a:buFont typeface="Wingdings" panose="05000000000000000000" pitchFamily="2" charset="2"/>
              <a:buChar char="Ø"/>
            </a:pPr>
            <a:r>
              <a:rPr lang="en-US" sz="1600" dirty="0" smtClean="0">
                <a:solidFill>
                  <a:schemeClr val="tx1"/>
                </a:solidFill>
                <a:latin typeface="Georgia" panose="02040502050405020303" pitchFamily="18" charset="0"/>
              </a:rPr>
              <a:t>FDA plans to have an FDA Produce Safety Network representative lead the FDA portion of the investigation (interstate)  with the implementation of the Produce Safety Rule</a:t>
            </a:r>
          </a:p>
          <a:p>
            <a:pPr marL="285750" indent="-285750">
              <a:buFont typeface="Wingdings" panose="05000000000000000000" pitchFamily="2" charset="2"/>
              <a:buChar char="Ø"/>
            </a:pPr>
            <a:r>
              <a:rPr lang="en-US" sz="1600" dirty="0" smtClean="0">
                <a:solidFill>
                  <a:schemeClr val="tx1"/>
                </a:solidFill>
                <a:latin typeface="Georgia" panose="02040502050405020303" pitchFamily="18" charset="0"/>
              </a:rPr>
              <a:t>Typically you would be first contacted by a representative of MDA or the LHD</a:t>
            </a:r>
          </a:p>
          <a:p>
            <a:pPr marL="285750" indent="-285750">
              <a:buFont typeface="Wingdings" panose="05000000000000000000" pitchFamily="2" charset="2"/>
              <a:buChar char="Ø"/>
            </a:pPr>
            <a:r>
              <a:rPr lang="en-US" sz="1600" dirty="0" smtClean="0">
                <a:solidFill>
                  <a:srgbClr val="FF0000"/>
                </a:solidFill>
                <a:latin typeface="Georgia" panose="02040502050405020303" pitchFamily="18" charset="0"/>
              </a:rPr>
              <a:t> </a:t>
            </a:r>
            <a:r>
              <a:rPr lang="en-US" sz="1600" dirty="0" smtClean="0">
                <a:solidFill>
                  <a:schemeClr val="tx1"/>
                </a:solidFill>
                <a:latin typeface="Georgia" panose="02040502050405020303" pitchFamily="18" charset="0"/>
              </a:rPr>
              <a:t>During the on farm investigation questions about food safety practices and distribution of implicated produce will be asked</a:t>
            </a:r>
            <a:endParaRPr lang="en-US" sz="1600" dirty="0">
              <a:solidFill>
                <a:schemeClr val="tx1"/>
              </a:solidFill>
              <a:latin typeface="Georgia" panose="02040502050405020303" pitchFamily="18" charset="0"/>
            </a:endParaRPr>
          </a:p>
          <a:p>
            <a:endParaRPr lang="en-US" dirty="0"/>
          </a:p>
        </p:txBody>
      </p:sp>
      <p:pic>
        <p:nvPicPr>
          <p:cNvPr id="6" name="Picture 4" descr="L_MDA_4c"/>
          <p:cNvPicPr>
            <a:picLocks noChangeAspect="1" noChangeArrowheads="1"/>
          </p:cNvPicPr>
          <p:nvPr/>
        </p:nvPicPr>
        <p:blipFill>
          <a:blip r:embed="rId2"/>
          <a:srcRect/>
          <a:stretch>
            <a:fillRect/>
          </a:stretch>
        </p:blipFill>
        <p:spPr bwMode="auto">
          <a:xfrm>
            <a:off x="7543800" y="277586"/>
            <a:ext cx="640080" cy="640080"/>
          </a:xfrm>
          <a:prstGeom prst="rect">
            <a:avLst/>
          </a:prstGeom>
          <a:noFill/>
          <a:ln w="9525">
            <a:noFill/>
            <a:miter lim="800000"/>
            <a:headEnd/>
            <a:tailEnd/>
          </a:ln>
        </p:spPr>
      </p:pic>
    </p:spTree>
    <p:extLst>
      <p:ext uri="{BB962C8B-B14F-4D97-AF65-F5344CB8AC3E}">
        <p14:creationId xmlns:p14="http://schemas.microsoft.com/office/powerpoint/2010/main" val="4024399489"/>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5670</TotalTime>
  <Words>2036</Words>
  <Application>Microsoft Office PowerPoint</Application>
  <PresentationFormat>On-screen Show (16:9)</PresentationFormat>
  <Paragraphs>213</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simple-light-2</vt:lpstr>
      <vt:lpstr>PowerPoint Presentation</vt:lpstr>
      <vt:lpstr>MISSION AND VISION</vt:lpstr>
      <vt:lpstr>Objectives </vt:lpstr>
      <vt:lpstr>What is an Outbreak  </vt:lpstr>
      <vt:lpstr>Other situations that may triggers an investigation</vt:lpstr>
      <vt:lpstr>How do we make the connection?</vt:lpstr>
      <vt:lpstr>Outbreak Investigation Process </vt:lpstr>
      <vt:lpstr>Goal of the Investigation</vt:lpstr>
      <vt:lpstr>How it may affect you</vt:lpstr>
      <vt:lpstr>The Investigation - Be Prepared for Questions</vt:lpstr>
      <vt:lpstr>The Investigation - Be Prepared for Questions</vt:lpstr>
      <vt:lpstr>The Investigation - Be Prepared for Questions</vt:lpstr>
      <vt:lpstr>The Investigation - Be Prepared for Questions</vt:lpstr>
      <vt:lpstr>The Investigation - Be Prepared for Questions</vt:lpstr>
      <vt:lpstr>The Investigation - Be Prepared for Questions</vt:lpstr>
      <vt:lpstr>Investigation – Environmental and Product Sampling</vt:lpstr>
      <vt:lpstr>Investigation  - Types of Sampling</vt:lpstr>
      <vt:lpstr>Be Prepared for the Investigation</vt:lpstr>
      <vt:lpstr>Scenario 1 –C. bot, Pine Nut Basil Pesto </vt:lpstr>
      <vt:lpstr>Scenario 2 – Salmonella and Cantaloupe </vt:lpstr>
      <vt:lpstr>Scenario 3 – Campylobacteriosis – Raw Peas</vt:lpstr>
      <vt:lpstr>Scenario 4 – E. coli Outbreak – Goat Farm</vt:lpstr>
      <vt:lpstr>Scenario 5 – E.coli &amp; Farm Stand Strawberries</vt:lpstr>
      <vt:lpstr>Scenario 6 – Routine and Surveillance Sampling</vt:lpstr>
      <vt:lpstr>Next steps if your product is implicated?  Recovery and Prevention</vt:lpstr>
      <vt:lpstr>Next steps if your product is implicated?         Recovery and Prevention</vt:lpstr>
      <vt:lpstr>Response and Communication</vt:lpstr>
      <vt:lpstr>Maryland Department of Agriculture  http://mda.maryland.gov/foodfeedquality  Maryland Department of Health Prevention and Health Promotion Administration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Maureen C. Regan</dc:creator>
  <cp:lastModifiedBy>Everhart, Sarah</cp:lastModifiedBy>
  <cp:revision>544</cp:revision>
  <cp:lastPrinted>2018-01-08T19:40:07Z</cp:lastPrinted>
  <dcterms:modified xsi:type="dcterms:W3CDTF">2018-01-18T16:16:14Z</dcterms:modified>
</cp:coreProperties>
</file>